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44"/>
  </p:notesMasterIdLst>
  <p:sldIdLst>
    <p:sldId id="264" r:id="rId5"/>
    <p:sldId id="313" r:id="rId6"/>
    <p:sldId id="314" r:id="rId7"/>
    <p:sldId id="354" r:id="rId8"/>
    <p:sldId id="369" r:id="rId9"/>
    <p:sldId id="370" r:id="rId10"/>
    <p:sldId id="371" r:id="rId11"/>
    <p:sldId id="391" r:id="rId12"/>
    <p:sldId id="392" r:id="rId13"/>
    <p:sldId id="389" r:id="rId14"/>
    <p:sldId id="395" r:id="rId15"/>
    <p:sldId id="393" r:id="rId16"/>
    <p:sldId id="396" r:id="rId17"/>
    <p:sldId id="394" r:id="rId18"/>
    <p:sldId id="383" r:id="rId19"/>
    <p:sldId id="384" r:id="rId20"/>
    <p:sldId id="390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7" r:id="rId32"/>
    <p:sldId id="319" r:id="rId33"/>
    <p:sldId id="332" r:id="rId34"/>
    <p:sldId id="330" r:id="rId35"/>
    <p:sldId id="382" r:id="rId36"/>
    <p:sldId id="386" r:id="rId37"/>
    <p:sldId id="401" r:id="rId38"/>
    <p:sldId id="400" r:id="rId39"/>
    <p:sldId id="398" r:id="rId40"/>
    <p:sldId id="397" r:id="rId41"/>
    <p:sldId id="347" r:id="rId42"/>
    <p:sldId id="35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A2AE"/>
    <a:srgbClr val="5495EB"/>
    <a:srgbClr val="185168"/>
    <a:srgbClr val="1EC7D0"/>
    <a:srgbClr val="307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0C0817-A112-4847-8014-A94B7D2A4EA3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2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186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4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7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C646AA-F36E-4540-911D-FFFC0A0EF24A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4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5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8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639164"/>
            <a:ext cx="9292959" cy="1522833"/>
          </a:xfrm>
          <a:solidFill>
            <a:schemeClr val="tx2"/>
          </a:solidFill>
        </p:spPr>
        <p:txBody>
          <a:bodyPr>
            <a:noAutofit/>
          </a:bodyPr>
          <a:lstStyle/>
          <a:p>
            <a:r>
              <a:rPr lang="en-US" sz="3200" b="1" dirty="0">
                <a:latin typeface="Copperplate Gothic Bold" panose="020E0705020206020404" pitchFamily="34" charset="0"/>
              </a:rPr>
              <a:t>Controlling Volume with Hand Gestures using a Webcam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D9A53-D231-6A68-1108-E6C25FD1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0" y="-840"/>
            <a:ext cx="1625580" cy="1457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BF812-7D9C-499A-A06F-05FBD8EA4883}"/>
              </a:ext>
            </a:extLst>
          </p:cNvPr>
          <p:cNvSpPr txBox="1"/>
          <p:nvPr/>
        </p:nvSpPr>
        <p:spPr>
          <a:xfrm>
            <a:off x="1510149" y="4617245"/>
            <a:ext cx="3434384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IN" u="sng" dirty="0"/>
              <a:t>Mentor:</a:t>
            </a:r>
            <a:r>
              <a:rPr lang="en-IN" dirty="0"/>
              <a:t> Dr. D. Bhanu Prakash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81946-AC26-F89F-B16A-108C1156EAA3}"/>
              </a:ext>
            </a:extLst>
          </p:cNvPr>
          <p:cNvSpPr txBox="1"/>
          <p:nvPr/>
        </p:nvSpPr>
        <p:spPr>
          <a:xfrm>
            <a:off x="7792720" y="4429760"/>
            <a:ext cx="4145280" cy="2039917"/>
          </a:xfrm>
          <a:prstGeom prst="rect">
            <a:avLst/>
          </a:prstGeom>
          <a:solidFill>
            <a:srgbClr val="5AA2AE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u="sng" dirty="0"/>
              <a:t>Presented by:-</a:t>
            </a:r>
            <a:r>
              <a:rPr lang="en-US" dirty="0"/>
              <a:t> 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SNEHIL GHOSH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AMRUTHA VERSHINI GARI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GAUTAM N CHIPKAR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AYUSH GORGE </a:t>
            </a: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D598-F2C7-CFF8-0C2C-8B5F913A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ts val="4300"/>
              </a:lnSpc>
            </a:pP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ubot Sans Bold" pitchFamily="34" charset="-122"/>
                <a:cs typeface="Arial" panose="020B0604020202020204" pitchFamily="34" charset="0"/>
              </a:rPr>
              <a:t>CNN 1: PALM DETECTION </a:t>
            </a:r>
            <a:endParaRPr lang="en-US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F507FC8-B6D5-1371-7404-76AB883BA933}"/>
              </a:ext>
            </a:extLst>
          </p:cNvPr>
          <p:cNvSpPr/>
          <p:nvPr/>
        </p:nvSpPr>
        <p:spPr>
          <a:xfrm>
            <a:off x="162782" y="1950720"/>
            <a:ext cx="4077516" cy="19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/>
              <a:t>STAGE 1- HAND PRESENCE DETECTION</a:t>
            </a: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FE556AAC-A252-0D91-5FBA-76F005453A96}"/>
              </a:ext>
            </a:extLst>
          </p:cNvPr>
          <p:cNvSpPr/>
          <p:nvPr/>
        </p:nvSpPr>
        <p:spPr>
          <a:xfrm>
            <a:off x="162782" y="2330890"/>
            <a:ext cx="5864746" cy="1343625"/>
          </a:xfrm>
          <a:prstGeom prst="roundRect">
            <a:avLst>
              <a:gd name="adj" fmla="val 5786"/>
            </a:avLst>
          </a:prstGeom>
          <a:solidFill>
            <a:schemeClr val="tx2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D47DBC04-1240-06DA-BB88-5DF74F97E385}"/>
              </a:ext>
            </a:extLst>
          </p:cNvPr>
          <p:cNvSpPr/>
          <p:nvPr/>
        </p:nvSpPr>
        <p:spPr>
          <a:xfrm>
            <a:off x="142240" y="2330890"/>
            <a:ext cx="82167" cy="1343625"/>
          </a:xfrm>
          <a:prstGeom prst="roundRect">
            <a:avLst>
              <a:gd name="adj" fmla="val 28748"/>
            </a:avLst>
          </a:prstGeom>
          <a:solidFill>
            <a:schemeClr val="tx2">
              <a:lumMod val="75000"/>
            </a:schemeClr>
          </a:solidFill>
          <a:ln/>
        </p:spPr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04B3D9A-A294-483C-946C-F04EE5067244}"/>
              </a:ext>
            </a:extLst>
          </p:cNvPr>
          <p:cNvSpPr/>
          <p:nvPr/>
        </p:nvSpPr>
        <p:spPr>
          <a:xfrm>
            <a:off x="6184907" y="2330890"/>
            <a:ext cx="5864853" cy="1343625"/>
          </a:xfrm>
          <a:prstGeom prst="roundRect">
            <a:avLst>
              <a:gd name="adj" fmla="val 5786"/>
            </a:avLst>
          </a:prstGeom>
          <a:solidFill>
            <a:schemeClr val="tx2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E3562270-CFAA-B963-9551-64AC74058D69}"/>
              </a:ext>
            </a:extLst>
          </p:cNvPr>
          <p:cNvSpPr/>
          <p:nvPr/>
        </p:nvSpPr>
        <p:spPr>
          <a:xfrm>
            <a:off x="6164365" y="2330890"/>
            <a:ext cx="82167" cy="1343625"/>
          </a:xfrm>
          <a:prstGeom prst="roundRect">
            <a:avLst>
              <a:gd name="adj" fmla="val 28748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AB9D8F-94D3-A40F-DD90-A6440CD84E52}"/>
              </a:ext>
            </a:extLst>
          </p:cNvPr>
          <p:cNvGrpSpPr/>
          <p:nvPr/>
        </p:nvGrpSpPr>
        <p:grpSpPr>
          <a:xfrm>
            <a:off x="162782" y="2347087"/>
            <a:ext cx="11886978" cy="2785769"/>
            <a:chOff x="162782" y="2471165"/>
            <a:chExt cx="11886978" cy="2661691"/>
          </a:xfrm>
        </p:grpSpPr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AF28DE9C-92C6-4E90-2D2A-204576098A10}"/>
                </a:ext>
              </a:extLst>
            </p:cNvPr>
            <p:cNvSpPr/>
            <p:nvPr/>
          </p:nvSpPr>
          <p:spPr>
            <a:xfrm>
              <a:off x="402327" y="2471165"/>
              <a:ext cx="1968360" cy="194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chemeClr val="bg1"/>
                  </a:solidFill>
                </a:rPr>
                <a:t>CORE CONCEPTS</a:t>
              </a:r>
            </a:p>
          </p:txBody>
        </p:sp>
        <p:sp>
          <p:nvSpPr>
            <p:cNvPr id="11" name="Text 6">
              <a:extLst>
                <a:ext uri="{FF2B5EF4-FFF2-40B4-BE49-F238E27FC236}">
                  <a16:creationId xmlns:a16="http://schemas.microsoft.com/office/drawing/2014/main" id="{3B76CDB4-88B1-6429-6916-D55BCB3269F1}"/>
                </a:ext>
              </a:extLst>
            </p:cNvPr>
            <p:cNvSpPr/>
            <p:nvPr/>
          </p:nvSpPr>
          <p:spPr>
            <a:xfrm>
              <a:off x="381732" y="2701284"/>
              <a:ext cx="5693673" cy="6463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The palm detection network answers a binary spatial question: "Is there a hand in this frame, and where is it?" This network intentionally ignores finger articulation, joint positions, and gesture details. Its sole responsibility is to establish hand existence and provide a rough bounding box.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9E77B605-CC9F-37F9-D027-1D030BDA3C58}"/>
                </a:ext>
              </a:extLst>
            </p:cNvPr>
            <p:cNvSpPr/>
            <p:nvPr/>
          </p:nvSpPr>
          <p:spPr>
            <a:xfrm>
              <a:off x="6424452" y="2471165"/>
              <a:ext cx="3182243" cy="194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chemeClr val="bg1"/>
                  </a:solidFill>
                </a:rPr>
                <a:t>ARCHITECTURE FOUNDATION</a:t>
              </a:r>
            </a:p>
          </p:txBody>
        </p:sp>
        <p:sp>
          <p:nvSpPr>
            <p:cNvPr id="15" name="Text 10">
              <a:extLst>
                <a:ext uri="{FF2B5EF4-FFF2-40B4-BE49-F238E27FC236}">
                  <a16:creationId xmlns:a16="http://schemas.microsoft.com/office/drawing/2014/main" id="{433F1B7F-6497-AFA6-AD3B-7006D6A87750}"/>
                </a:ext>
              </a:extLst>
            </p:cNvPr>
            <p:cNvSpPr/>
            <p:nvPr/>
          </p:nvSpPr>
          <p:spPr>
            <a:xfrm>
              <a:off x="6424452" y="2723429"/>
              <a:ext cx="5586044" cy="62506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Built on </a:t>
              </a:r>
              <a:r>
                <a:rPr lang="en-US" sz="1350" u="sng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Single Shot Detector (SSD) </a:t>
              </a: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architecture, this is a specialized object detection CNN, not a classification network. SSD architecture enables detection in one forward pass, eliminating expensive region proposal stages found in architectures like Faster R-CNN.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6" name="Shape 11">
              <a:extLst>
                <a:ext uri="{FF2B5EF4-FFF2-40B4-BE49-F238E27FC236}">
                  <a16:creationId xmlns:a16="http://schemas.microsoft.com/office/drawing/2014/main" id="{C14CC5BE-4338-2DA7-E520-BE4B65B85D98}"/>
                </a:ext>
              </a:extLst>
            </p:cNvPr>
            <p:cNvSpPr/>
            <p:nvPr/>
          </p:nvSpPr>
          <p:spPr>
            <a:xfrm>
              <a:off x="162782" y="3814115"/>
              <a:ext cx="3857335" cy="1318741"/>
            </a:xfrm>
            <a:prstGeom prst="roundRect">
              <a:avLst>
                <a:gd name="adj" fmla="val 1412"/>
              </a:avLst>
            </a:prstGeom>
            <a:solidFill>
              <a:schemeClr val="tx2"/>
            </a:solidFill>
            <a:ln w="22860">
              <a:solidFill>
                <a:srgbClr val="C8CAC1"/>
              </a:solidFill>
              <a:prstDash val="solid"/>
            </a:ln>
          </p:spPr>
        </p:sp>
        <p:sp>
          <p:nvSpPr>
            <p:cNvPr id="17" name="Shape 12">
              <a:extLst>
                <a:ext uri="{FF2B5EF4-FFF2-40B4-BE49-F238E27FC236}">
                  <a16:creationId xmlns:a16="http://schemas.microsoft.com/office/drawing/2014/main" id="{AD1B469A-1742-D80F-3983-901BB7EE7E30}"/>
                </a:ext>
              </a:extLst>
            </p:cNvPr>
            <p:cNvSpPr/>
            <p:nvPr/>
          </p:nvSpPr>
          <p:spPr>
            <a:xfrm>
              <a:off x="183323" y="3830311"/>
              <a:ext cx="3816252" cy="372409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>
              <a:solidFill>
                <a:schemeClr val="accent1"/>
              </a:solidFill>
            </a:ln>
          </p:spPr>
        </p:sp>
        <p:pic>
          <p:nvPicPr>
            <p:cNvPr id="18" name="Image 1" descr="preencoded.png">
              <a:extLst>
                <a:ext uri="{FF2B5EF4-FFF2-40B4-BE49-F238E27FC236}">
                  <a16:creationId xmlns:a16="http://schemas.microsoft.com/office/drawing/2014/main" id="{E96B66BF-5326-21CD-09EF-402BCEC0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73335" y="3923434"/>
              <a:ext cx="236122" cy="186162"/>
            </a:xfrm>
            <a:prstGeom prst="rect">
              <a:avLst/>
            </a:prstGeom>
          </p:spPr>
        </p:pic>
        <p:sp>
          <p:nvSpPr>
            <p:cNvPr id="19" name="Text 13">
              <a:extLst>
                <a:ext uri="{FF2B5EF4-FFF2-40B4-BE49-F238E27FC236}">
                  <a16:creationId xmlns:a16="http://schemas.microsoft.com/office/drawing/2014/main" id="{3206B310-92D2-61DD-3BDB-860AF80B61A2}"/>
                </a:ext>
              </a:extLst>
            </p:cNvPr>
            <p:cNvSpPr/>
            <p:nvPr/>
          </p:nvSpPr>
          <p:spPr>
            <a:xfrm>
              <a:off x="340702" y="4268054"/>
              <a:ext cx="2505653" cy="194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chemeClr val="bg1"/>
                  </a:solidFill>
                </a:rPr>
                <a:t>SINGLE FORWARD PASS</a:t>
              </a:r>
            </a:p>
          </p:txBody>
        </p:sp>
        <p:sp>
          <p:nvSpPr>
            <p:cNvPr id="20" name="Text 14">
              <a:extLst>
                <a:ext uri="{FF2B5EF4-FFF2-40B4-BE49-F238E27FC236}">
                  <a16:creationId xmlns:a16="http://schemas.microsoft.com/office/drawing/2014/main" id="{CD27B819-99FB-E52A-B4C2-C2F555B44575}"/>
                </a:ext>
              </a:extLst>
            </p:cNvPr>
            <p:cNvSpPr/>
            <p:nvPr/>
          </p:nvSpPr>
          <p:spPr>
            <a:xfrm>
              <a:off x="340702" y="4536706"/>
              <a:ext cx="3501495" cy="3972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Outputs bounding box coordinates and confidence score in one inference cycle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30362C43-BFF0-4D4C-96E4-F98117348761}"/>
                </a:ext>
              </a:extLst>
            </p:cNvPr>
            <p:cNvSpPr/>
            <p:nvPr/>
          </p:nvSpPr>
          <p:spPr>
            <a:xfrm>
              <a:off x="4177496" y="3814115"/>
              <a:ext cx="3857442" cy="1318741"/>
            </a:xfrm>
            <a:prstGeom prst="roundRect">
              <a:avLst>
                <a:gd name="adj" fmla="val 1412"/>
              </a:avLst>
            </a:prstGeom>
            <a:solidFill>
              <a:schemeClr val="tx2"/>
            </a:solidFill>
            <a:ln w="22860">
              <a:solidFill>
                <a:srgbClr val="C8CAC1"/>
              </a:solidFill>
              <a:prstDash val="solid"/>
            </a:ln>
          </p:spPr>
        </p:sp>
        <p:sp>
          <p:nvSpPr>
            <p:cNvPr id="22" name="Shape 16">
              <a:extLst>
                <a:ext uri="{FF2B5EF4-FFF2-40B4-BE49-F238E27FC236}">
                  <a16:creationId xmlns:a16="http://schemas.microsoft.com/office/drawing/2014/main" id="{101520E4-705E-4234-AA9E-E9F3519FCB04}"/>
                </a:ext>
              </a:extLst>
            </p:cNvPr>
            <p:cNvSpPr/>
            <p:nvPr/>
          </p:nvSpPr>
          <p:spPr>
            <a:xfrm>
              <a:off x="4198037" y="3830311"/>
              <a:ext cx="3816359" cy="372409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/>
          </p:spPr>
        </p:sp>
        <p:pic>
          <p:nvPicPr>
            <p:cNvPr id="23" name="Image 2" descr="preencoded.png">
              <a:extLst>
                <a:ext uri="{FF2B5EF4-FFF2-40B4-BE49-F238E27FC236}">
                  <a16:creationId xmlns:a16="http://schemas.microsoft.com/office/drawing/2014/main" id="{DA6BCD76-2ED4-1E6B-B867-F49484FE5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8156" y="3923434"/>
              <a:ext cx="236122" cy="186162"/>
            </a:xfrm>
            <a:prstGeom prst="rect">
              <a:avLst/>
            </a:prstGeom>
          </p:spPr>
        </p:pic>
        <p:sp>
          <p:nvSpPr>
            <p:cNvPr id="24" name="Text 17">
              <a:extLst>
                <a:ext uri="{FF2B5EF4-FFF2-40B4-BE49-F238E27FC236}">
                  <a16:creationId xmlns:a16="http://schemas.microsoft.com/office/drawing/2014/main" id="{3532787C-129D-D2F2-4037-19A61296487F}"/>
                </a:ext>
              </a:extLst>
            </p:cNvPr>
            <p:cNvSpPr/>
            <p:nvPr/>
          </p:nvSpPr>
          <p:spPr>
            <a:xfrm>
              <a:off x="4355416" y="4247010"/>
              <a:ext cx="2831109" cy="194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chemeClr val="bg1"/>
                  </a:solidFill>
                </a:rPr>
                <a:t>REAL-TIME PERFORMANCE</a:t>
              </a:r>
            </a:p>
          </p:txBody>
        </p:sp>
        <p:sp>
          <p:nvSpPr>
            <p:cNvPr id="25" name="Text 18">
              <a:extLst>
                <a:ext uri="{FF2B5EF4-FFF2-40B4-BE49-F238E27FC236}">
                  <a16:creationId xmlns:a16="http://schemas.microsoft.com/office/drawing/2014/main" id="{9F429A00-6EA5-90DC-FE6C-A3A9E5282445}"/>
                </a:ext>
              </a:extLst>
            </p:cNvPr>
            <p:cNvSpPr/>
            <p:nvPr/>
          </p:nvSpPr>
          <p:spPr>
            <a:xfrm>
              <a:off x="4355416" y="4499274"/>
              <a:ext cx="3501602" cy="3972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Low latency on CPU, optimized for continuous video frame processing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6" name="Shape 19">
              <a:extLst>
                <a:ext uri="{FF2B5EF4-FFF2-40B4-BE49-F238E27FC236}">
                  <a16:creationId xmlns:a16="http://schemas.microsoft.com/office/drawing/2014/main" id="{CB281FFE-2EE5-BD92-34CE-1DE7467AF4FE}"/>
                </a:ext>
              </a:extLst>
            </p:cNvPr>
            <p:cNvSpPr/>
            <p:nvPr/>
          </p:nvSpPr>
          <p:spPr>
            <a:xfrm>
              <a:off x="8192318" y="3814115"/>
              <a:ext cx="3857442" cy="1318741"/>
            </a:xfrm>
            <a:prstGeom prst="roundRect">
              <a:avLst>
                <a:gd name="adj" fmla="val 1412"/>
              </a:avLst>
            </a:prstGeom>
            <a:solidFill>
              <a:schemeClr val="tx2"/>
            </a:solidFill>
            <a:ln w="22860">
              <a:solidFill>
                <a:srgbClr val="C8CAC1"/>
              </a:solidFill>
              <a:prstDash val="solid"/>
            </a:ln>
          </p:spPr>
        </p:sp>
        <p:sp>
          <p:nvSpPr>
            <p:cNvPr id="27" name="Shape 20">
              <a:extLst>
                <a:ext uri="{FF2B5EF4-FFF2-40B4-BE49-F238E27FC236}">
                  <a16:creationId xmlns:a16="http://schemas.microsoft.com/office/drawing/2014/main" id="{4B1A4B56-D7C5-E9A4-F118-FC4CDB3CDE35}"/>
                </a:ext>
              </a:extLst>
            </p:cNvPr>
            <p:cNvSpPr/>
            <p:nvPr/>
          </p:nvSpPr>
          <p:spPr>
            <a:xfrm>
              <a:off x="8212860" y="3830311"/>
              <a:ext cx="3816359" cy="372409"/>
            </a:xfrm>
            <a:prstGeom prst="rect">
              <a:avLst/>
            </a:prstGeom>
            <a:solidFill>
              <a:schemeClr val="tx2">
                <a:lumMod val="75000"/>
                <a:alpha val="50000"/>
              </a:schemeClr>
            </a:solidFill>
            <a:ln/>
          </p:spPr>
        </p:sp>
        <p:pic>
          <p:nvPicPr>
            <p:cNvPr id="28" name="Image 3" descr="preencoded.png">
              <a:extLst>
                <a:ext uri="{FF2B5EF4-FFF2-40B4-BE49-F238E27FC236}">
                  <a16:creationId xmlns:a16="http://schemas.microsoft.com/office/drawing/2014/main" id="{28095C47-7CA6-6AA2-411F-34CD9B0E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02978" y="3923434"/>
              <a:ext cx="236122" cy="186162"/>
            </a:xfrm>
            <a:prstGeom prst="rect">
              <a:avLst/>
            </a:prstGeom>
          </p:spPr>
        </p:pic>
        <p:sp>
          <p:nvSpPr>
            <p:cNvPr id="29" name="Text 21">
              <a:extLst>
                <a:ext uri="{FF2B5EF4-FFF2-40B4-BE49-F238E27FC236}">
                  <a16:creationId xmlns:a16="http://schemas.microsoft.com/office/drawing/2014/main" id="{87188463-C39D-27A7-6503-400091FB9F7E}"/>
                </a:ext>
              </a:extLst>
            </p:cNvPr>
            <p:cNvSpPr/>
            <p:nvPr/>
          </p:nvSpPr>
          <p:spPr>
            <a:xfrm>
              <a:off x="8370239" y="4277272"/>
              <a:ext cx="2440177" cy="194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00" b="1" dirty="0">
                  <a:solidFill>
                    <a:schemeClr val="bg1"/>
                  </a:solidFill>
                </a:rPr>
                <a:t>ROTATING INVARIANT</a:t>
              </a:r>
            </a:p>
          </p:txBody>
        </p:sp>
        <p:sp>
          <p:nvSpPr>
            <p:cNvPr id="30" name="Text 22">
              <a:extLst>
                <a:ext uri="{FF2B5EF4-FFF2-40B4-BE49-F238E27FC236}">
                  <a16:creationId xmlns:a16="http://schemas.microsoft.com/office/drawing/2014/main" id="{1DE8962D-D768-3806-F7FF-2FF6C0783C3D}"/>
                </a:ext>
              </a:extLst>
            </p:cNvPr>
            <p:cNvSpPr/>
            <p:nvPr/>
          </p:nvSpPr>
          <p:spPr>
            <a:xfrm>
              <a:off x="8370239" y="4499274"/>
              <a:ext cx="3501602" cy="3972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350" dirty="0">
                  <a:solidFill>
                    <a:schemeClr val="bg1"/>
                  </a:solidFill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Robust detection regardless of hand orientation or scale variations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Image 4" descr="preencoded.png">
            <a:extLst>
              <a:ext uri="{FF2B5EF4-FFF2-40B4-BE49-F238E27FC236}">
                <a16:creationId xmlns:a16="http://schemas.microsoft.com/office/drawing/2014/main" id="{9C0767E3-70A2-06B7-CF72-04E960E00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3823" y="5272457"/>
            <a:ext cx="1961299" cy="442167"/>
          </a:xfrm>
          <a:prstGeom prst="rect">
            <a:avLst/>
          </a:prstGeom>
        </p:spPr>
      </p:pic>
      <p:sp>
        <p:nvSpPr>
          <p:cNvPr id="32" name="Text 23">
            <a:extLst>
              <a:ext uri="{FF2B5EF4-FFF2-40B4-BE49-F238E27FC236}">
                <a16:creationId xmlns:a16="http://schemas.microsoft.com/office/drawing/2014/main" id="{B4AA8072-5136-84D7-B0B9-88B548FD7982}"/>
              </a:ext>
            </a:extLst>
          </p:cNvPr>
          <p:cNvSpPr/>
          <p:nvPr/>
        </p:nvSpPr>
        <p:spPr>
          <a:xfrm>
            <a:off x="3023633" y="5348457"/>
            <a:ext cx="221357" cy="218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/>
              <a:t>1</a:t>
            </a:r>
          </a:p>
        </p:txBody>
      </p:sp>
      <p:sp>
        <p:nvSpPr>
          <p:cNvPr id="33" name="Text 24">
            <a:extLst>
              <a:ext uri="{FF2B5EF4-FFF2-40B4-BE49-F238E27FC236}">
                <a16:creationId xmlns:a16="http://schemas.microsoft.com/office/drawing/2014/main" id="{A09D3B0E-8B5D-5D91-3F02-872247368848}"/>
              </a:ext>
            </a:extLst>
          </p:cNvPr>
          <p:cNvSpPr/>
          <p:nvPr/>
        </p:nvSpPr>
        <p:spPr>
          <a:xfrm>
            <a:off x="4272501" y="5396537"/>
            <a:ext cx="3198826" cy="19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/>
              <a:t>PALM BOUNDING BOX </a:t>
            </a:r>
            <a:r>
              <a:rPr lang="en-IN" sz="1700" b="1" dirty="0"/>
              <a:t>OUTPUT </a:t>
            </a:r>
            <a:endParaRPr lang="en-US" sz="1700" b="1" dirty="0"/>
          </a:p>
        </p:txBody>
      </p:sp>
      <p:sp>
        <p:nvSpPr>
          <p:cNvPr id="34" name="Shape 25">
            <a:extLst>
              <a:ext uri="{FF2B5EF4-FFF2-40B4-BE49-F238E27FC236}">
                <a16:creationId xmlns:a16="http://schemas.microsoft.com/office/drawing/2014/main" id="{7F2C0012-47B1-0F1A-5CE0-1E703CEF52A2}"/>
              </a:ext>
            </a:extLst>
          </p:cNvPr>
          <p:cNvSpPr/>
          <p:nvPr/>
        </p:nvSpPr>
        <p:spPr>
          <a:xfrm>
            <a:off x="4154387" y="5723313"/>
            <a:ext cx="7856109" cy="8098"/>
          </a:xfrm>
          <a:prstGeom prst="roundRect">
            <a:avLst>
              <a:gd name="adj" fmla="val 229982"/>
            </a:avLst>
          </a:prstGeom>
          <a:solidFill>
            <a:srgbClr val="C8CAC1"/>
          </a:solidFill>
          <a:ln/>
        </p:spPr>
      </p:sp>
      <p:pic>
        <p:nvPicPr>
          <p:cNvPr id="35" name="Image 5" descr="preencoded.png">
            <a:extLst>
              <a:ext uri="{FF2B5EF4-FFF2-40B4-BE49-F238E27FC236}">
                <a16:creationId xmlns:a16="http://schemas.microsoft.com/office/drawing/2014/main" id="{022E28DE-3A4F-1BD7-D547-EB4F9C6A1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174" y="5745581"/>
            <a:ext cx="3922598" cy="442167"/>
          </a:xfrm>
          <a:prstGeom prst="rect">
            <a:avLst/>
          </a:prstGeom>
        </p:spPr>
      </p:pic>
      <p:sp>
        <p:nvSpPr>
          <p:cNvPr id="36" name="Text 26">
            <a:extLst>
              <a:ext uri="{FF2B5EF4-FFF2-40B4-BE49-F238E27FC236}">
                <a16:creationId xmlns:a16="http://schemas.microsoft.com/office/drawing/2014/main" id="{0BED842D-AF52-2387-1ADD-B5B6B171D2BD}"/>
              </a:ext>
            </a:extLst>
          </p:cNvPr>
          <p:cNvSpPr/>
          <p:nvPr/>
        </p:nvSpPr>
        <p:spPr>
          <a:xfrm>
            <a:off x="3023633" y="5815754"/>
            <a:ext cx="221357" cy="218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dirty="0"/>
              <a:t>2</a:t>
            </a:r>
          </a:p>
        </p:txBody>
      </p:sp>
      <p:sp>
        <p:nvSpPr>
          <p:cNvPr id="37" name="Text 27">
            <a:extLst>
              <a:ext uri="{FF2B5EF4-FFF2-40B4-BE49-F238E27FC236}">
                <a16:creationId xmlns:a16="http://schemas.microsoft.com/office/drawing/2014/main" id="{83342CB7-FF31-6BAD-9016-C63266701859}"/>
              </a:ext>
            </a:extLst>
          </p:cNvPr>
          <p:cNvSpPr/>
          <p:nvPr/>
        </p:nvSpPr>
        <p:spPr>
          <a:xfrm>
            <a:off x="5253151" y="5869661"/>
            <a:ext cx="2171423" cy="19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/>
              <a:t>SSSD </a:t>
            </a:r>
            <a:r>
              <a:rPr lang="en-IN" sz="1700" b="1" dirty="0"/>
              <a:t>ARCHITECTURE </a:t>
            </a:r>
            <a:endParaRPr lang="en-US" sz="1700" b="1" dirty="0"/>
          </a:p>
        </p:txBody>
      </p:sp>
      <p:sp>
        <p:nvSpPr>
          <p:cNvPr id="38" name="Shape 28">
            <a:extLst>
              <a:ext uri="{FF2B5EF4-FFF2-40B4-BE49-F238E27FC236}">
                <a16:creationId xmlns:a16="http://schemas.microsoft.com/office/drawing/2014/main" id="{2D0800F6-AF1E-8179-A857-697A8C54735C}"/>
              </a:ext>
            </a:extLst>
          </p:cNvPr>
          <p:cNvSpPr/>
          <p:nvPr/>
        </p:nvSpPr>
        <p:spPr>
          <a:xfrm>
            <a:off x="5135037" y="6196437"/>
            <a:ext cx="6875460" cy="8098"/>
          </a:xfrm>
          <a:prstGeom prst="roundRect">
            <a:avLst>
              <a:gd name="adj" fmla="val 229982"/>
            </a:avLst>
          </a:prstGeom>
          <a:solidFill>
            <a:srgbClr val="C8CAC1"/>
          </a:solidFill>
          <a:ln/>
        </p:spPr>
      </p:sp>
      <p:pic>
        <p:nvPicPr>
          <p:cNvPr id="39" name="Image 6" descr="preencoded.png">
            <a:extLst>
              <a:ext uri="{FF2B5EF4-FFF2-40B4-BE49-F238E27FC236}">
                <a16:creationId xmlns:a16="http://schemas.microsoft.com/office/drawing/2014/main" id="{D22E3037-DFED-AC5B-38E8-D11924D64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417" y="6218706"/>
            <a:ext cx="5884004" cy="442167"/>
          </a:xfrm>
          <a:prstGeom prst="rect">
            <a:avLst/>
          </a:prstGeom>
        </p:spPr>
      </p:pic>
      <p:sp>
        <p:nvSpPr>
          <p:cNvPr id="40" name="Text 29">
            <a:extLst>
              <a:ext uri="{FF2B5EF4-FFF2-40B4-BE49-F238E27FC236}">
                <a16:creationId xmlns:a16="http://schemas.microsoft.com/office/drawing/2014/main" id="{FA28D90E-EDF1-F9F4-0C75-C30A3A964336}"/>
              </a:ext>
            </a:extLst>
          </p:cNvPr>
          <p:cNvSpPr/>
          <p:nvPr/>
        </p:nvSpPr>
        <p:spPr>
          <a:xfrm>
            <a:off x="3023633" y="6230426"/>
            <a:ext cx="221357" cy="218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/>
              <a:t>3</a:t>
            </a:r>
          </a:p>
        </p:txBody>
      </p:sp>
      <p:sp>
        <p:nvSpPr>
          <p:cNvPr id="41" name="Text 30">
            <a:extLst>
              <a:ext uri="{FF2B5EF4-FFF2-40B4-BE49-F238E27FC236}">
                <a16:creationId xmlns:a16="http://schemas.microsoft.com/office/drawing/2014/main" id="{1EB3FB03-C213-9E08-0C8A-72D3640E461B}"/>
              </a:ext>
            </a:extLst>
          </p:cNvPr>
          <p:cNvSpPr/>
          <p:nvPr/>
        </p:nvSpPr>
        <p:spPr>
          <a:xfrm>
            <a:off x="6233801" y="6342786"/>
            <a:ext cx="2038223" cy="19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/>
              <a:t>FULL FRAME INPUT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9D05458-99F0-4AF5-77B2-DE7BFC1AD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6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47CC-7219-DC1E-C737-A8AEF93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39AB7-FB42-AD6A-E3C3-2D8442345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506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A4B66-0746-479E-BC83-9568B54C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D3F8-33C3-0C71-DD7D-140C8DBD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2: HAND LANDMARK DETECTION 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3D461F4-419A-AE4A-01F1-DF9CFE732EB5}"/>
              </a:ext>
            </a:extLst>
          </p:cNvPr>
          <p:cNvSpPr/>
          <p:nvPr/>
        </p:nvSpPr>
        <p:spPr>
          <a:xfrm>
            <a:off x="145967" y="1896174"/>
            <a:ext cx="5440104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/>
              <a:t>STAGE 2- FINE GRAINED HAND UNDERSTANDING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B27A8CF-1764-47B0-CB3E-95E3881F7597}"/>
              </a:ext>
            </a:extLst>
          </p:cNvPr>
          <p:cNvSpPr/>
          <p:nvPr/>
        </p:nvSpPr>
        <p:spPr>
          <a:xfrm>
            <a:off x="122592" y="2183966"/>
            <a:ext cx="11866880" cy="40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Once the palm detection network establishes hand presence and location, the second network tackles a significantly more challenging problem: precise localization of 21 anatomical landmarks across the hand structure. This requires a fundamentally different neural architecture and computational approach.</a:t>
            </a:r>
            <a:endParaRPr lang="en-US" sz="14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0F52346-C278-F93F-312A-070B4FD81753}"/>
              </a:ext>
            </a:extLst>
          </p:cNvPr>
          <p:cNvSpPr/>
          <p:nvPr/>
        </p:nvSpPr>
        <p:spPr>
          <a:xfrm>
            <a:off x="145967" y="2874806"/>
            <a:ext cx="3846544" cy="1818093"/>
          </a:xfrm>
          <a:prstGeom prst="roundRect">
            <a:avLst>
              <a:gd name="adj" fmla="val 117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51DCD2E-3E9E-B6B6-3C1D-FB694C47FA42}"/>
              </a:ext>
            </a:extLst>
          </p:cNvPr>
          <p:cNvSpPr/>
          <p:nvPr/>
        </p:nvSpPr>
        <p:spPr>
          <a:xfrm>
            <a:off x="794188" y="2941955"/>
            <a:ext cx="2550102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u="sng" dirty="0">
                <a:solidFill>
                  <a:schemeClr val="tx2">
                    <a:lumMod val="75000"/>
                  </a:schemeClr>
                </a:solidFill>
              </a:rPr>
              <a:t>ARCHITECTURAL TYPE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CE664A7-EAC3-268E-08EA-0CB0B8ACB542}"/>
              </a:ext>
            </a:extLst>
          </p:cNvPr>
          <p:cNvSpPr/>
          <p:nvPr/>
        </p:nvSpPr>
        <p:spPr>
          <a:xfrm>
            <a:off x="181994" y="3206472"/>
            <a:ext cx="3519512" cy="20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Regression-based Convolutional Neural Network</a:t>
            </a:r>
            <a:endParaRPr lang="en-US" sz="1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6C7A3488-BCF5-B425-046C-C8F81CFF303E}"/>
              </a:ext>
            </a:extLst>
          </p:cNvPr>
          <p:cNvSpPr/>
          <p:nvPr/>
        </p:nvSpPr>
        <p:spPr>
          <a:xfrm>
            <a:off x="186819" y="3516978"/>
            <a:ext cx="3805692" cy="80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is not a detection network. This is not a classification network. This is a regression network that predicts continuous coordinate values for each landmark point.</a:t>
            </a:r>
            <a:endParaRPr lang="en-US" sz="1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C57435A4-9805-14E5-2CC3-36AC99B37654}"/>
              </a:ext>
            </a:extLst>
          </p:cNvPr>
          <p:cNvSpPr/>
          <p:nvPr/>
        </p:nvSpPr>
        <p:spPr>
          <a:xfrm>
            <a:off x="4162462" y="2874806"/>
            <a:ext cx="3846651" cy="1811657"/>
          </a:xfrm>
          <a:prstGeom prst="roundRect">
            <a:avLst>
              <a:gd name="adj" fmla="val 117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FC99847-107C-6E72-EF86-D3EC89786C43}"/>
              </a:ext>
            </a:extLst>
          </p:cNvPr>
          <p:cNvSpPr/>
          <p:nvPr/>
        </p:nvSpPr>
        <p:spPr>
          <a:xfrm>
            <a:off x="4874319" y="2949331"/>
            <a:ext cx="2363426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u="sng" dirty="0">
                <a:solidFill>
                  <a:schemeClr val="tx2">
                    <a:lumMod val="75000"/>
                  </a:schemeClr>
                </a:solidFill>
              </a:rPr>
              <a:t>PREDICTION TARGET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0D11847-1403-1D7D-16CE-312015814996}"/>
              </a:ext>
            </a:extLst>
          </p:cNvPr>
          <p:cNvSpPr/>
          <p:nvPr/>
        </p:nvSpPr>
        <p:spPr>
          <a:xfrm>
            <a:off x="4241863" y="3181204"/>
            <a:ext cx="3767250" cy="40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21 Hand Landmarks × 3 Coordinates = 63 Total Outputs</a:t>
            </a:r>
            <a:endParaRPr lang="en-US" sz="1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4E063625-7BD9-7792-C5ED-10B1D1434D99}"/>
              </a:ext>
            </a:extLst>
          </p:cNvPr>
          <p:cNvSpPr/>
          <p:nvPr/>
        </p:nvSpPr>
        <p:spPr>
          <a:xfrm>
            <a:off x="4202163" y="3702992"/>
            <a:ext cx="3846650" cy="606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For each landmark, the network predicts X (horizontal position), Y (vertical position), and Z (relative depth from camera plane).</a:t>
            </a:r>
            <a:endParaRPr lang="en-US" sz="14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E774B4B2-7D19-8615-5EE3-0E8B2741AA44}"/>
              </a:ext>
            </a:extLst>
          </p:cNvPr>
          <p:cNvSpPr/>
          <p:nvPr/>
        </p:nvSpPr>
        <p:spPr>
          <a:xfrm>
            <a:off x="8179064" y="2867576"/>
            <a:ext cx="3846651" cy="1811658"/>
          </a:xfrm>
          <a:prstGeom prst="roundRect">
            <a:avLst>
              <a:gd name="adj" fmla="val 117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3D285703-5797-862E-1A87-EA28EEB06206}"/>
              </a:ext>
            </a:extLst>
          </p:cNvPr>
          <p:cNvSpPr/>
          <p:nvPr/>
        </p:nvSpPr>
        <p:spPr>
          <a:xfrm>
            <a:off x="8836344" y="2941954"/>
            <a:ext cx="2532089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u="sng" dirty="0">
                <a:solidFill>
                  <a:schemeClr val="tx2">
                    <a:lumMod val="75000"/>
                  </a:schemeClr>
                </a:solidFill>
              </a:rPr>
              <a:t>LANDMARK </a:t>
            </a:r>
            <a:r>
              <a:rPr lang="en-IN" sz="1750" b="1" u="sng" dirty="0">
                <a:solidFill>
                  <a:schemeClr val="tx2">
                    <a:lumMod val="75000"/>
                  </a:schemeClr>
                </a:solidFill>
              </a:rPr>
              <a:t>COVERAGE </a:t>
            </a:r>
            <a:endParaRPr lang="en-US" sz="175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1C773679-A6EF-6C3F-07EE-B2379F677093}"/>
              </a:ext>
            </a:extLst>
          </p:cNvPr>
          <p:cNvSpPr/>
          <p:nvPr/>
        </p:nvSpPr>
        <p:spPr>
          <a:xfrm>
            <a:off x="8275185" y="3253037"/>
            <a:ext cx="3519620" cy="202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Complete Hand Skeleton</a:t>
            </a:r>
            <a:endParaRPr lang="en-US" sz="1400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31B0007-C5EF-3D7A-74F6-49E832324B2A}"/>
              </a:ext>
            </a:extLst>
          </p:cNvPr>
          <p:cNvSpPr/>
          <p:nvPr/>
        </p:nvSpPr>
        <p:spPr>
          <a:xfrm>
            <a:off x="8275185" y="3521124"/>
            <a:ext cx="3770848" cy="606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Includes finger joints (metacarpophalangeal, proximal interphalangeal, distal interphalangeal), fingertips, wrist position, and relative depth information.</a:t>
            </a:r>
            <a:endParaRPr lang="en-US" sz="14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97A251EE-8F8C-E9D1-12CE-DD56C0AE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9" y="4760047"/>
            <a:ext cx="1468429" cy="369168"/>
          </a:xfrm>
          <a:prstGeom prst="rect">
            <a:avLst/>
          </a:prstGeom>
        </p:spPr>
      </p:pic>
      <p:sp>
        <p:nvSpPr>
          <p:cNvPr id="20" name="Text 15">
            <a:extLst>
              <a:ext uri="{FF2B5EF4-FFF2-40B4-BE49-F238E27FC236}">
                <a16:creationId xmlns:a16="http://schemas.microsoft.com/office/drawing/2014/main" id="{38898786-D614-D8A0-94FD-012E48CCA568}"/>
              </a:ext>
            </a:extLst>
          </p:cNvPr>
          <p:cNvSpPr/>
          <p:nvPr/>
        </p:nvSpPr>
        <p:spPr>
          <a:xfrm>
            <a:off x="3003909" y="4760329"/>
            <a:ext cx="229995" cy="222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00" b="1" dirty="0"/>
              <a:t>1</a:t>
            </a: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12E09998-2BCC-7F6D-05AC-40F891F68CBE}"/>
              </a:ext>
            </a:extLst>
          </p:cNvPr>
          <p:cNvSpPr/>
          <p:nvPr/>
        </p:nvSpPr>
        <p:spPr>
          <a:xfrm>
            <a:off x="4016744" y="4805540"/>
            <a:ext cx="4583815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/>
              <a:t>21 LANDMARKS WITH X,Y,Z COORDINATES</a:t>
            </a:r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510CF2A6-A926-F0AB-6CF6-723FA13EF2E2}"/>
              </a:ext>
            </a:extLst>
          </p:cNvPr>
          <p:cNvSpPr/>
          <p:nvPr/>
        </p:nvSpPr>
        <p:spPr>
          <a:xfrm>
            <a:off x="3894080" y="5138325"/>
            <a:ext cx="8084348" cy="7951"/>
          </a:xfrm>
          <a:prstGeom prst="roundRect">
            <a:avLst>
              <a:gd name="adj" fmla="val 238426"/>
            </a:avLst>
          </a:prstGeom>
          <a:solidFill>
            <a:srgbClr val="C8CAC1"/>
          </a:solidFill>
          <a:ln/>
        </p:spPr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CF7E590A-522C-E297-F8B0-AF2C1A91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31" y="5160770"/>
            <a:ext cx="2936965" cy="449981"/>
          </a:xfrm>
          <a:prstGeom prst="rect">
            <a:avLst/>
          </a:prstGeom>
        </p:spPr>
      </p:pic>
      <p:sp>
        <p:nvSpPr>
          <p:cNvPr id="24" name="Text 18">
            <a:extLst>
              <a:ext uri="{FF2B5EF4-FFF2-40B4-BE49-F238E27FC236}">
                <a16:creationId xmlns:a16="http://schemas.microsoft.com/office/drawing/2014/main" id="{F36C9D7D-5BAA-9984-2EFF-46AFA0A40473}"/>
              </a:ext>
            </a:extLst>
          </p:cNvPr>
          <p:cNvSpPr/>
          <p:nvPr/>
        </p:nvSpPr>
        <p:spPr>
          <a:xfrm>
            <a:off x="3003909" y="5223959"/>
            <a:ext cx="229995" cy="222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/>
              <a:t>2</a:t>
            </a:r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2FF8B829-BD74-FB9A-98B3-A2C8A8C477DA}"/>
              </a:ext>
            </a:extLst>
          </p:cNvPr>
          <p:cNvSpPr/>
          <p:nvPr/>
        </p:nvSpPr>
        <p:spPr>
          <a:xfrm>
            <a:off x="4751012" y="5287076"/>
            <a:ext cx="2987467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/>
              <a:t>COORDINATE PREDICTION</a:t>
            </a:r>
          </a:p>
        </p:txBody>
      </p:sp>
      <p:sp>
        <p:nvSpPr>
          <p:cNvPr id="26" name="Shape 20">
            <a:extLst>
              <a:ext uri="{FF2B5EF4-FFF2-40B4-BE49-F238E27FC236}">
                <a16:creationId xmlns:a16="http://schemas.microsoft.com/office/drawing/2014/main" id="{82939EC3-7ED7-50EE-A65C-E6C8D59BEC1C}"/>
              </a:ext>
            </a:extLst>
          </p:cNvPr>
          <p:cNvSpPr/>
          <p:nvPr/>
        </p:nvSpPr>
        <p:spPr>
          <a:xfrm>
            <a:off x="4628348" y="5619861"/>
            <a:ext cx="7350080" cy="7951"/>
          </a:xfrm>
          <a:prstGeom prst="roundRect">
            <a:avLst>
              <a:gd name="adj" fmla="val 238426"/>
            </a:avLst>
          </a:prstGeom>
          <a:solidFill>
            <a:srgbClr val="C8CAC1"/>
          </a:solidFill>
          <a:ln/>
        </p:spPr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320BEB99-F105-A340-752C-2A804A48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55" y="5642264"/>
            <a:ext cx="4405502" cy="449981"/>
          </a:xfrm>
          <a:prstGeom prst="rect">
            <a:avLst/>
          </a:prstGeom>
        </p:spPr>
      </p:pic>
      <p:sp>
        <p:nvSpPr>
          <p:cNvPr id="28" name="Text 21">
            <a:extLst>
              <a:ext uri="{FF2B5EF4-FFF2-40B4-BE49-F238E27FC236}">
                <a16:creationId xmlns:a16="http://schemas.microsoft.com/office/drawing/2014/main" id="{E5CDA06F-D3FD-C85C-5739-2B8549FAED61}"/>
              </a:ext>
            </a:extLst>
          </p:cNvPr>
          <p:cNvSpPr/>
          <p:nvPr/>
        </p:nvSpPr>
        <p:spPr>
          <a:xfrm>
            <a:off x="3003909" y="5673940"/>
            <a:ext cx="229995" cy="222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00" b="1" dirty="0"/>
              <a:t>3</a:t>
            </a:r>
          </a:p>
        </p:txBody>
      </p:sp>
      <p:sp>
        <p:nvSpPr>
          <p:cNvPr id="29" name="Text 22">
            <a:extLst>
              <a:ext uri="{FF2B5EF4-FFF2-40B4-BE49-F238E27FC236}">
                <a16:creationId xmlns:a16="http://schemas.microsoft.com/office/drawing/2014/main" id="{388017FC-FBCE-CDAE-0A6C-A59F52B1E98D}"/>
              </a:ext>
            </a:extLst>
          </p:cNvPr>
          <p:cNvSpPr/>
          <p:nvPr/>
        </p:nvSpPr>
        <p:spPr>
          <a:xfrm>
            <a:off x="5485280" y="5768612"/>
            <a:ext cx="4154169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/>
              <a:t>REGRESSION NETWORK PROCESSING</a:t>
            </a:r>
          </a:p>
        </p:txBody>
      </p:sp>
      <p:sp>
        <p:nvSpPr>
          <p:cNvPr id="30" name="Shape 23">
            <a:extLst>
              <a:ext uri="{FF2B5EF4-FFF2-40B4-BE49-F238E27FC236}">
                <a16:creationId xmlns:a16="http://schemas.microsoft.com/office/drawing/2014/main" id="{59D79AC6-ABDE-C1A1-8115-F1AC0D03F555}"/>
              </a:ext>
            </a:extLst>
          </p:cNvPr>
          <p:cNvSpPr/>
          <p:nvPr/>
        </p:nvSpPr>
        <p:spPr>
          <a:xfrm>
            <a:off x="5362616" y="6101398"/>
            <a:ext cx="6615812" cy="7951"/>
          </a:xfrm>
          <a:prstGeom prst="roundRect">
            <a:avLst>
              <a:gd name="adj" fmla="val 238426"/>
            </a:avLst>
          </a:prstGeom>
          <a:solidFill>
            <a:srgbClr val="C8CAC1"/>
          </a:solidFill>
          <a:ln/>
        </p:spPr>
      </p:sp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A65BED04-F472-3255-BB54-89A3346B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4" y="6123843"/>
            <a:ext cx="5874038" cy="449981"/>
          </a:xfrm>
          <a:prstGeom prst="rect">
            <a:avLst/>
          </a:prstGeom>
        </p:spPr>
      </p:pic>
      <p:sp>
        <p:nvSpPr>
          <p:cNvPr id="32" name="Text 24">
            <a:extLst>
              <a:ext uri="{FF2B5EF4-FFF2-40B4-BE49-F238E27FC236}">
                <a16:creationId xmlns:a16="http://schemas.microsoft.com/office/drawing/2014/main" id="{B541E86B-0FF5-1742-62A8-7F972E901EB4}"/>
              </a:ext>
            </a:extLst>
          </p:cNvPr>
          <p:cNvSpPr/>
          <p:nvPr/>
        </p:nvSpPr>
        <p:spPr>
          <a:xfrm>
            <a:off x="3003908" y="6191273"/>
            <a:ext cx="229995" cy="222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600" b="1" dirty="0"/>
              <a:t>4</a:t>
            </a:r>
          </a:p>
        </p:txBody>
      </p:sp>
      <p:sp>
        <p:nvSpPr>
          <p:cNvPr id="33" name="Text 25">
            <a:extLst>
              <a:ext uri="{FF2B5EF4-FFF2-40B4-BE49-F238E27FC236}">
                <a16:creationId xmlns:a16="http://schemas.microsoft.com/office/drawing/2014/main" id="{5AC0B1B2-ECB7-DB8A-A9E7-0AAD91A1FD49}"/>
              </a:ext>
            </a:extLst>
          </p:cNvPr>
          <p:cNvSpPr/>
          <p:nvPr/>
        </p:nvSpPr>
        <p:spPr>
          <a:xfrm>
            <a:off x="6219549" y="6250149"/>
            <a:ext cx="2289549" cy="197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/>
              <a:t>CROPPED ROI INPUT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BFC44B0-F1A5-4EE7-B2D6-6BEEA8309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3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72FAE-06A0-A7A7-3F18-17847248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7" y="0"/>
            <a:ext cx="122512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FDA8D-2BF7-C83B-94E3-9E828A17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2268-B944-F53D-7D78-0F212DA0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Configuration (End-User)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9058D-15C5-EA25-7EEE-6AEC354EB505}"/>
              </a:ext>
            </a:extLst>
          </p:cNvPr>
          <p:cNvSpPr txBox="1"/>
          <p:nvPr/>
        </p:nvSpPr>
        <p:spPr>
          <a:xfrm>
            <a:off x="5774266" y="4514362"/>
            <a:ext cx="60960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u="sng" dirty="0"/>
              <a:t>Recommended System Configuration</a:t>
            </a:r>
            <a:endParaRPr lang="en-IN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OS: Windows 10 / 11 (64-bit)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Processor: Intel i5 / </a:t>
            </a:r>
            <a:r>
              <a:rPr lang="en-IN" dirty="0" err="1"/>
              <a:t>Ryzen</a:t>
            </a:r>
            <a:r>
              <a:rPr lang="en-IN" dirty="0"/>
              <a:t> 5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RAM: 8 GB minimum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Camera: Integrated or USB webcam (720p+)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Microphone: Any WASAPI-compatible mic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Python Environment (bundled in exe)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54C41-F935-5092-460D-1B97FBFE17AC}"/>
              </a:ext>
            </a:extLst>
          </p:cNvPr>
          <p:cNvSpPr txBox="1"/>
          <p:nvPr/>
        </p:nvSpPr>
        <p:spPr>
          <a:xfrm>
            <a:off x="203200" y="1976458"/>
            <a:ext cx="60960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u="sng" dirty="0"/>
              <a:t>Minimum Supported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OS: Windows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Processor: Dual-core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RAM: 4 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Webcam: Basic 480p (reduced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GPU required</a:t>
            </a:r>
          </a:p>
          <a:p>
            <a:pPr>
              <a:buNone/>
            </a:pPr>
            <a:r>
              <a:rPr lang="en-IN" dirty="0"/>
              <a:t>⚠️ Performance may degrade under low 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79BCE-21E5-03F8-67DB-6D4F29EA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0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644C-F14A-0200-980D-F19FAB4D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Helps in Gesture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3678F-163F-6060-4F1D-FE9915674BDD}"/>
              </a:ext>
            </a:extLst>
          </p:cNvPr>
          <p:cNvSpPr txBox="1"/>
          <p:nvPr/>
        </p:nvSpPr>
        <p:spPr>
          <a:xfrm>
            <a:off x="233680" y="1893005"/>
            <a:ext cx="1182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OpenCV is the </a:t>
            </a:r>
            <a:r>
              <a:rPr lang="en-US" sz="2000" i="1" dirty="0"/>
              <a:t>vision engine</a:t>
            </a:r>
            <a:r>
              <a:rPr lang="en-US" sz="2000" dirty="0"/>
              <a:t> of your project. It does </a:t>
            </a:r>
            <a:r>
              <a:rPr lang="en-US" sz="2000" b="1" dirty="0"/>
              <a:t>not</a:t>
            </a:r>
            <a:r>
              <a:rPr lang="en-US" sz="2000" dirty="0"/>
              <a:t> understand gestures by itself — but it provides the </a:t>
            </a:r>
            <a:r>
              <a:rPr lang="en-US" sz="2000" b="1" dirty="0"/>
              <a:t>raw visual data pipeline</a:t>
            </a:r>
            <a:r>
              <a:rPr lang="en-US" sz="2000" dirty="0"/>
              <a:t> required for </a:t>
            </a:r>
            <a:r>
              <a:rPr lang="en-US" sz="2000" dirty="0" err="1"/>
              <a:t>MediaPipe</a:t>
            </a:r>
            <a:r>
              <a:rPr lang="en-US" sz="2000" dirty="0"/>
              <a:t> to do its work.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Think of it as the </a:t>
            </a:r>
            <a:r>
              <a:rPr lang="en-US" sz="2000" b="1" dirty="0"/>
              <a:t>camera operator</a:t>
            </a:r>
            <a:r>
              <a:rPr lang="en-US" sz="2000" dirty="0"/>
              <a:t> in a movie production.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02600-D7E1-7A4C-BE82-41A568BC0894}"/>
              </a:ext>
            </a:extLst>
          </p:cNvPr>
          <p:cNvSpPr txBox="1"/>
          <p:nvPr/>
        </p:nvSpPr>
        <p:spPr>
          <a:xfrm>
            <a:off x="375920" y="2908668"/>
            <a:ext cx="60960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✅ What OpenCV actually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Accesses real-time webcam feed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Opens the hardware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frame-by-frame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Handles camera drivers, buffering, and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Delivers clean frames for processing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Flips the image (mirror view)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Converts BGR → RGB (required by </a:t>
            </a:r>
            <a:r>
              <a:rPr lang="en-US" dirty="0" err="1"/>
              <a:t>MediaPipe</a:t>
            </a:r>
            <a:r>
              <a:rPr lang="en-US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Resizes or normalizes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DD968-5CCD-811C-89B7-8E6FAD6A7922}"/>
              </a:ext>
            </a:extLst>
          </p:cNvPr>
          <p:cNvSpPr txBox="1"/>
          <p:nvPr/>
        </p:nvSpPr>
        <p:spPr>
          <a:xfrm>
            <a:off x="6391681" y="2908668"/>
            <a:ext cx="5800319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3. Provides a stable, constant-speed video loop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Ensures every frame reaches the hand-detection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20–30 FPS so gesture detection feels instant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4. Acts as the visual “world interface”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Without OpenCV, </a:t>
            </a:r>
            <a:r>
              <a:rPr lang="en-US" dirty="0" err="1"/>
              <a:t>MediaPipe</a:t>
            </a:r>
            <a:r>
              <a:rPr lang="en-US" dirty="0"/>
              <a:t> has nothing to </a:t>
            </a:r>
            <a:r>
              <a:rPr lang="en-US" dirty="0" err="1"/>
              <a:t>analyse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the bridge between </a:t>
            </a:r>
            <a:r>
              <a:rPr lang="en-US" b="1" dirty="0"/>
              <a:t>hardware → AI model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13D88-5103-AD68-EE17-289DAAED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D78C-9F02-8F05-E468-6D87E4EE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Audio APIs Help in Gesture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888AF-5AD1-482B-A4FF-D2B5C522D284}"/>
              </a:ext>
            </a:extLst>
          </p:cNvPr>
          <p:cNvSpPr txBox="1"/>
          <p:nvPr/>
        </p:nvSpPr>
        <p:spPr>
          <a:xfrm>
            <a:off x="223520" y="1888709"/>
            <a:ext cx="1188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Where OpenCV is the </a:t>
            </a:r>
            <a:r>
              <a:rPr lang="en-US" sz="2000" i="1" dirty="0"/>
              <a:t>eyes</a:t>
            </a:r>
            <a:r>
              <a:rPr lang="en-US" sz="2000" dirty="0"/>
              <a:t>, </a:t>
            </a:r>
            <a:r>
              <a:rPr lang="en-US" sz="2000" dirty="0" err="1"/>
              <a:t>Pycaw</a:t>
            </a:r>
            <a:r>
              <a:rPr lang="en-US" sz="2000" dirty="0"/>
              <a:t>/WASAPI serves as the </a:t>
            </a:r>
            <a:r>
              <a:rPr lang="en-US" sz="2000" i="1" dirty="0"/>
              <a:t>hands</a:t>
            </a:r>
            <a:r>
              <a:rPr lang="en-US" sz="2000" dirty="0"/>
              <a:t> that control the microphone.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Gesture detection alone is useless unless it can </a:t>
            </a:r>
            <a:r>
              <a:rPr lang="en-US" sz="2000" b="1" dirty="0"/>
              <a:t>change something in the system</a:t>
            </a:r>
            <a:r>
              <a:rPr lang="en-US" sz="2000" dirty="0"/>
              <a:t>. That “something” is the </a:t>
            </a:r>
            <a:r>
              <a:rPr lang="en-US" sz="2000" b="1" dirty="0"/>
              <a:t>microphone input volume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D5173-44CE-ADDF-4355-E72C1C4FA999}"/>
              </a:ext>
            </a:extLst>
          </p:cNvPr>
          <p:cNvSpPr txBox="1"/>
          <p:nvPr/>
        </p:nvSpPr>
        <p:spPr>
          <a:xfrm>
            <a:off x="223519" y="3000145"/>
            <a:ext cx="6605543" cy="338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✔️ What the Audio API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 Provides access to the Windows Audio Stack (WASAPI)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WASAPI controls hardware input/output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Pycaw</a:t>
            </a:r>
            <a:r>
              <a:rPr lang="en-US" dirty="0"/>
              <a:t> exposes this through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get a handle to the default microphone endpoint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Lets you read/write microphone volume safely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GetMasterVolumeLevelScalar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Read current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SetMasterVolumeLevelScalar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Apply new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90B11-82A8-45C4-C969-98B4C51FACCF}"/>
              </a:ext>
            </a:extLst>
          </p:cNvPr>
          <p:cNvSpPr txBox="1"/>
          <p:nvPr/>
        </p:nvSpPr>
        <p:spPr>
          <a:xfrm>
            <a:off x="6829062" y="2982352"/>
            <a:ext cx="51394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Allows full control with zero UI interactions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open Windows Sound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change OS settings manually</a:t>
            </a:r>
          </a:p>
          <a:p>
            <a:r>
              <a:rPr lang="en-US" b="1" dirty="0"/>
              <a:t>4. Integrates seamlessly with gesture output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Gesture value (0–5) → Volume % (0–100)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Pinch → Fine control using pixel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palm → High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Closed hand → Mute/Low volume</a:t>
            </a:r>
          </a:p>
          <a:p>
            <a:r>
              <a:rPr lang="en-US" b="1" dirty="0"/>
              <a:t>5. COM stability ensures accurate, real-time volume updates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That’s why the child process is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 must run in a dedicated, single-threaded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B145A0-AE29-E478-53E4-45011D92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54E3-0CA1-11F7-62A4-96C5EBCE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vs Output Audio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F9AF5-EBDF-72F1-1C1A-D67FE7B7A31C}"/>
              </a:ext>
            </a:extLst>
          </p:cNvPr>
          <p:cNvSpPr txBox="1"/>
          <p:nvPr/>
        </p:nvSpPr>
        <p:spPr>
          <a:xfrm>
            <a:off x="336974" y="2109480"/>
            <a:ext cx="5759026" cy="3416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u="sng" dirty="0"/>
              <a:t>Audio Device Classification in WASAPI</a:t>
            </a:r>
            <a:endParaRPr lang="en-US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Input Device — </a:t>
            </a:r>
            <a:r>
              <a:rPr lang="en-US" b="1" dirty="0" err="1"/>
              <a:t>eCapture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Represents </a:t>
            </a:r>
            <a:r>
              <a:rPr lang="en-US" i="1" dirty="0"/>
              <a:t>microphone devices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voice input and recording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Controlled using </a:t>
            </a:r>
            <a:r>
              <a:rPr lang="en-US" dirty="0" err="1">
                <a:latin typeface="Courier New" panose="02070309020205020404" pitchFamily="49" charset="0"/>
              </a:rPr>
              <a:t>IAudioEndpointVolume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 Device — </a:t>
            </a:r>
            <a:r>
              <a:rPr lang="en-US" b="1" dirty="0" err="1"/>
              <a:t>eRender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Represents speakers / headphones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system audio playback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</a:t>
            </a:r>
            <a:r>
              <a:rPr lang="en-US" b="1" dirty="0" err="1"/>
              <a:t>eCapture</a:t>
            </a:r>
            <a:r>
              <a:rPr lang="en-US" b="1" dirty="0"/>
              <a:t> in Our Project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Gesture maps to </a:t>
            </a:r>
            <a:r>
              <a:rPr lang="en-US" i="1" dirty="0"/>
              <a:t>microphone gain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system speaker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Required for conferencing &amp; assistive use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460CB-08B6-E321-9BA8-D7A5709BFC1C}"/>
              </a:ext>
            </a:extLst>
          </p:cNvPr>
          <p:cNvSpPr txBox="1"/>
          <p:nvPr/>
        </p:nvSpPr>
        <p:spPr>
          <a:xfrm>
            <a:off x="6309362" y="2109480"/>
            <a:ext cx="5637107" cy="36933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u="sng" dirty="0"/>
              <a:t>Windows Audio Endpoints (WASAPI)</a:t>
            </a:r>
            <a:endParaRPr lang="en-IN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eRender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Represents </a:t>
            </a:r>
            <a:r>
              <a:rPr lang="en-IN" i="1" dirty="0"/>
              <a:t>audio output devices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Examples: speakers, headphones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Used for </a:t>
            </a:r>
            <a:r>
              <a:rPr lang="en-IN" i="1" dirty="0"/>
              <a:t>system sound playback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eConsole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Represents </a:t>
            </a:r>
            <a:r>
              <a:rPr lang="en-IN" i="1" dirty="0"/>
              <a:t>default user-facing audio path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Optimized for real-time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Common for voice calls and system audio 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Endpoint Role in WASAPI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Logical abstraction over physical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Allows software-level control without UI interaction</a:t>
            </a:r>
          </a:p>
        </p:txBody>
      </p:sp>
    </p:spTree>
    <p:extLst>
      <p:ext uri="{BB962C8B-B14F-4D97-AF65-F5344CB8AC3E}">
        <p14:creationId xmlns:p14="http://schemas.microsoft.com/office/powerpoint/2010/main" val="403199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E583B-A7BF-60A4-D37F-93EF648FDA47}"/>
              </a:ext>
            </a:extLst>
          </p:cNvPr>
          <p:cNvSpPr/>
          <p:nvPr/>
        </p:nvSpPr>
        <p:spPr>
          <a:xfrm>
            <a:off x="135468" y="1882925"/>
            <a:ext cx="2963333" cy="344709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E714E-D70C-FE2F-0CC5-684926C8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Multi-threading Architecture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507A-AEC2-67EF-0B38-E0DB4233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19" y="2096347"/>
            <a:ext cx="2624014" cy="269578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Threads involved:</a:t>
            </a:r>
          </a:p>
          <a:p>
            <a:r>
              <a:rPr lang="en-US" sz="1800" dirty="0" err="1"/>
              <a:t>Tkinter</a:t>
            </a:r>
            <a:r>
              <a:rPr lang="en-US" sz="1800" dirty="0"/>
              <a:t> </a:t>
            </a:r>
            <a:r>
              <a:rPr lang="en-US" sz="1800" dirty="0" err="1"/>
              <a:t>mainloop</a:t>
            </a:r>
            <a:endParaRPr lang="en-US" sz="1800" dirty="0"/>
          </a:p>
          <a:p>
            <a:r>
              <a:rPr lang="en-US" sz="1800" dirty="0"/>
              <a:t>Child process I/O reader</a:t>
            </a:r>
          </a:p>
          <a:p>
            <a:r>
              <a:rPr lang="en-US" sz="1800" dirty="0"/>
              <a:t>Hotkey listener</a:t>
            </a:r>
          </a:p>
          <a:p>
            <a:r>
              <a:rPr lang="en-US" sz="1800" dirty="0"/>
              <a:t>OpenCV camera capture</a:t>
            </a:r>
          </a:p>
          <a:p>
            <a:r>
              <a:rPr lang="en-US" sz="1800" dirty="0"/>
              <a:t>Gesture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96A63-D269-A385-1F0B-F9BCF683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1" y="1792936"/>
            <a:ext cx="8965548" cy="5004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BA4DB-9398-813C-C74E-306DAEB4DD73}"/>
              </a:ext>
            </a:extLst>
          </p:cNvPr>
          <p:cNvSpPr/>
          <p:nvPr/>
        </p:nvSpPr>
        <p:spPr>
          <a:xfrm>
            <a:off x="11540067" y="6290733"/>
            <a:ext cx="237066" cy="279400"/>
          </a:xfrm>
          <a:prstGeom prst="rect">
            <a:avLst/>
          </a:prstGeom>
          <a:solidFill>
            <a:srgbClr val="549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0C833-8E8F-844A-3663-2C1A4A23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8410-E7DB-CF94-61A1-D1F6AE5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Pycaw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60A3-01EF-CC75-5AFB-8714B366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86" y="2003213"/>
            <a:ext cx="11691814" cy="4206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Pycaw</a:t>
            </a:r>
            <a:r>
              <a:rPr lang="en-US" dirty="0"/>
              <a:t> internally uses </a:t>
            </a:r>
            <a:r>
              <a:rPr lang="en-US" b="1" dirty="0"/>
              <a:t>Windows Core Audio COM interfaces</a:t>
            </a:r>
            <a:r>
              <a:rPr lang="en-US" dirty="0"/>
              <a:t>, which have strict threading &amp; initialization rules. </a:t>
            </a:r>
            <a:r>
              <a:rPr lang="en-US" dirty="0" err="1"/>
              <a:t>Tkinter’s</a:t>
            </a:r>
            <a:r>
              <a:rPr lang="en-US" dirty="0"/>
              <a:t> main thread, hotkey threads, and gesture-processing loops all interfere with stable COM usage. Running </a:t>
            </a:r>
            <a:r>
              <a:rPr lang="en-US" dirty="0" err="1"/>
              <a:t>CoInitialize</a:t>
            </a:r>
            <a:r>
              <a:rPr lang="en-US" dirty="0"/>
              <a:t> multiple times or from unpredictable threads leads to undefined </a:t>
            </a:r>
            <a:r>
              <a:rPr lang="en-US" dirty="0" err="1"/>
              <a:t>behaviour</a:t>
            </a:r>
            <a:r>
              <a:rPr lang="en-US" dirty="0"/>
              <a:t> — typically:</a:t>
            </a:r>
          </a:p>
          <a:p>
            <a:r>
              <a:rPr lang="en-US" dirty="0"/>
              <a:t>COM </a:t>
            </a:r>
            <a:r>
              <a:rPr lang="en-US" dirty="0" err="1"/>
              <a:t>initialisation</a:t>
            </a:r>
            <a:r>
              <a:rPr lang="en-US" dirty="0"/>
              <a:t> errors</a:t>
            </a:r>
          </a:p>
          <a:p>
            <a:r>
              <a:rPr lang="en-US" dirty="0"/>
              <a:t>Random crashes</a:t>
            </a:r>
          </a:p>
          <a:p>
            <a:r>
              <a:rPr lang="en-US" dirty="0"/>
              <a:t>Memory access violations</a:t>
            </a:r>
          </a:p>
          <a:p>
            <a:r>
              <a:rPr lang="en-US" dirty="0"/>
              <a:t>Volume endpoint returning null or invalid pointers</a:t>
            </a:r>
          </a:p>
          <a:p>
            <a:r>
              <a:rPr lang="en-US" dirty="0"/>
              <a:t>In Python, the </a:t>
            </a:r>
            <a:r>
              <a:rPr lang="en-US" b="1" dirty="0"/>
              <a:t>GIL does not protect Windows COM</a:t>
            </a:r>
            <a:r>
              <a:rPr lang="en-US" dirty="0"/>
              <a:t>, meaning threads still behave differently at the OS-level. </a:t>
            </a:r>
            <a:r>
              <a:rPr lang="en-US" dirty="0" err="1"/>
              <a:t>MediaPipe</a:t>
            </a:r>
            <a:r>
              <a:rPr lang="en-US" dirty="0"/>
              <a:t> and </a:t>
            </a:r>
            <a:r>
              <a:rPr lang="en-US" dirty="0" err="1"/>
              <a:t>Tkinter</a:t>
            </a:r>
            <a:r>
              <a:rPr lang="en-US" dirty="0"/>
              <a:t> add additional complexity — both spawn native code operations that COM cannot safely coexist with in the same thread.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FA316-36BB-8A7A-02AE-F75CEA3DB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776B-F94F-9826-AC41-A3D7BD5F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Project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9163-F3FB-F571-7D01-39BC604D3B9F}"/>
              </a:ext>
            </a:extLst>
          </p:cNvPr>
          <p:cNvSpPr txBox="1"/>
          <p:nvPr/>
        </p:nvSpPr>
        <p:spPr>
          <a:xfrm>
            <a:off x="939800" y="2167467"/>
            <a:ext cx="10253133" cy="4154984"/>
          </a:xfrm>
          <a:prstGeom prst="rect">
            <a:avLst/>
          </a:prstGeom>
          <a:solidFill>
            <a:srgbClr val="307E8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Building a computer vision-based application that enables users 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their system volume using predefined hand gestures.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By detecting hand landmarks from a webcam feed using </a:t>
            </a:r>
            <a:r>
              <a:rPr lang="en-US" sz="2400" dirty="0" err="1"/>
              <a:t>MediaPipe</a:t>
            </a:r>
            <a:r>
              <a:rPr lang="en-US" sz="2400" dirty="0"/>
              <a:t> and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interpreting the geometric relationships between them, the 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translates specific gestures (such as pinch distance ) into volume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signals.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The System eliminates the need for physical contact, making it suitable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for smart environments, assistive technology, and touch-free control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systems.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59AB-3BE6-9B6B-4FB2-8BBF03D7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99D557-7662-34CB-38E5-6EB2BEA35FA5}"/>
              </a:ext>
            </a:extLst>
          </p:cNvPr>
          <p:cNvSpPr/>
          <p:nvPr/>
        </p:nvSpPr>
        <p:spPr>
          <a:xfrm>
            <a:off x="67735" y="1891391"/>
            <a:ext cx="11243732" cy="430620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39CF-0E22-3896-4FAD-C61ED995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8931-CD21-0961-1221-709CDA1B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2011680"/>
            <a:ext cx="10749932" cy="456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child process solves the COM instability by isolating </a:t>
            </a:r>
            <a:r>
              <a:rPr lang="en-US" dirty="0" err="1"/>
              <a:t>pycaw</a:t>
            </a:r>
            <a:r>
              <a:rPr lang="en-US" dirty="0"/>
              <a:t> inside a dedicated interpreter instance.</a:t>
            </a:r>
          </a:p>
          <a:p>
            <a:pPr lvl="1"/>
            <a:r>
              <a:rPr lang="en-US" dirty="0"/>
              <a:t>It initializes COM exactly once using </a:t>
            </a:r>
            <a:r>
              <a:rPr lang="en-US" b="1" dirty="0" err="1"/>
              <a:t>CoInitialize</a:t>
            </a:r>
            <a:r>
              <a:rPr lang="en-US" b="1" dirty="0"/>
              <a:t>()</a:t>
            </a:r>
            <a:r>
              <a:rPr lang="en-US" dirty="0"/>
              <a:t>, avoiding thread collisions.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MediaPipe</a:t>
            </a:r>
            <a:r>
              <a:rPr lang="en-US" dirty="0"/>
              <a:t>, or hotkey threads ever touch this process.</a:t>
            </a:r>
          </a:p>
          <a:p>
            <a:pPr lvl="1"/>
            <a:r>
              <a:rPr lang="en-US" dirty="0"/>
              <a:t>Only clean text commands pass through stdin/</a:t>
            </a:r>
            <a:r>
              <a:rPr lang="en-US" dirty="0" err="1"/>
              <a:t>stdout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prevents:</a:t>
            </a:r>
          </a:p>
          <a:p>
            <a:pPr lvl="1"/>
            <a:r>
              <a:rPr lang="en-US" dirty="0"/>
              <a:t>Invalid COM pointer reuse</a:t>
            </a:r>
          </a:p>
          <a:p>
            <a:pPr lvl="1"/>
            <a:r>
              <a:rPr lang="en-US" dirty="0"/>
              <a:t>Random crashes caused by mixed native threads</a:t>
            </a:r>
          </a:p>
          <a:p>
            <a:pPr lvl="1"/>
            <a:r>
              <a:rPr lang="en-US" dirty="0"/>
              <a:t>Conflicting </a:t>
            </a:r>
            <a:r>
              <a:rPr lang="en-US" dirty="0" err="1"/>
              <a:t>initialisation</a:t>
            </a:r>
            <a:r>
              <a:rPr lang="en-US" dirty="0"/>
              <a:t> calls</a:t>
            </a:r>
          </a:p>
          <a:p>
            <a:pPr lvl="1"/>
            <a:r>
              <a:rPr lang="en-US" dirty="0"/>
              <a:t>By separating audio logic, COM gains a stable execution environment.</a:t>
            </a:r>
            <a:br>
              <a:rPr lang="en-US" dirty="0"/>
            </a:br>
            <a:r>
              <a:rPr lang="en-US" dirty="0"/>
              <a:t>This isolation ensures predictable microphone control and safe handling of Windows Core Audio interfaces.</a:t>
            </a:r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A626-18AB-45A9-69DC-C30EAFDE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B56-2AB3-7CAB-F8D9-E15FD6E3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Process Life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0B73A-0C39-F26A-304A-9EBE4DD0110D}"/>
              </a:ext>
            </a:extLst>
          </p:cNvPr>
          <p:cNvSpPr txBox="1"/>
          <p:nvPr/>
        </p:nvSpPr>
        <p:spPr>
          <a:xfrm>
            <a:off x="287867" y="1945144"/>
            <a:ext cx="535093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1. </a:t>
            </a:r>
            <a:r>
              <a:rPr lang="en-IN" b="1" u="sng" dirty="0"/>
              <a:t>Startup Phase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Spawned by parent using </a:t>
            </a:r>
            <a:r>
              <a:rPr lang="en-IN" dirty="0" err="1">
                <a:latin typeface="Courier New" panose="02070309020205020404" pitchFamily="49" charset="0"/>
              </a:rPr>
              <a:t>subprocess.Popen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Runs Python interpreter separately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Loads required COM + </a:t>
            </a:r>
            <a:r>
              <a:rPr lang="en-IN" dirty="0" err="1"/>
              <a:t>pycaw</a:t>
            </a:r>
            <a:r>
              <a:rPr lang="en-IN" dirty="0"/>
              <a:t> libraries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Initializes COM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Sets up audio endpoint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2. </a:t>
            </a:r>
            <a:r>
              <a:rPr lang="en-IN" b="1" u="sng" dirty="0"/>
              <a:t>Ready State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Sends </a:t>
            </a:r>
            <a:r>
              <a:rPr lang="en-IN" dirty="0">
                <a:latin typeface="Courier New" panose="02070309020205020404" pitchFamily="49" charset="0"/>
              </a:rPr>
              <a:t>"OK READY"</a:t>
            </a:r>
            <a:r>
              <a:rPr lang="en-IN" dirty="0"/>
              <a:t> to parent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Waits for commands line-by-line</a:t>
            </a:r>
          </a:p>
          <a:p>
            <a:pPr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2C34F-71A9-8792-1DE1-8F08404CC2F3}"/>
              </a:ext>
            </a:extLst>
          </p:cNvPr>
          <p:cNvSpPr txBox="1"/>
          <p:nvPr/>
        </p:nvSpPr>
        <p:spPr>
          <a:xfrm>
            <a:off x="7264400" y="1997839"/>
            <a:ext cx="447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3. </a:t>
            </a:r>
            <a:r>
              <a:rPr lang="en-IN" b="1" u="sng" dirty="0"/>
              <a:t>Processing Phase</a:t>
            </a:r>
            <a:br>
              <a:rPr lang="en-IN" dirty="0"/>
            </a:br>
            <a:r>
              <a:rPr lang="en-IN" dirty="0"/>
              <a:t>Handles commands such as: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ourier New" panose="02070309020205020404" pitchFamily="49" charset="0"/>
              </a:rPr>
              <a:t>"get"</a:t>
            </a:r>
            <a:r>
              <a:rPr lang="en-IN" dirty="0"/>
              <a:t> → read volume scalar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ourier New" panose="02070309020205020404" pitchFamily="49" charset="0"/>
              </a:rPr>
              <a:t>"</a:t>
            </a:r>
            <a:r>
              <a:rPr lang="en-IN" dirty="0" err="1">
                <a:latin typeface="Courier New" panose="02070309020205020404" pitchFamily="49" charset="0"/>
              </a:rPr>
              <a:t>set:NN</a:t>
            </a:r>
            <a:r>
              <a:rPr lang="en-IN" dirty="0">
                <a:latin typeface="Courier New" panose="02070309020205020404" pitchFamily="49" charset="0"/>
              </a:rPr>
              <a:t>"</a:t>
            </a:r>
            <a:r>
              <a:rPr lang="en-IN" dirty="0"/>
              <a:t> → update scalar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4. </a:t>
            </a:r>
            <a:r>
              <a:rPr lang="en-IN" b="1" u="sng" dirty="0"/>
              <a:t>Shutdown Phase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Parent sends </a:t>
            </a:r>
            <a:r>
              <a:rPr lang="en-IN" dirty="0">
                <a:latin typeface="Courier New" panose="02070309020205020404" pitchFamily="49" charset="0"/>
              </a:rPr>
              <a:t>"quit"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Child performs cleanup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Child exits gracefully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D1A52-E50E-96A1-468D-3BE1D38C8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24F0-BF05-325F-45BB-84E4912C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Process Reads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6265F-5B8F-FABF-A45F-85A6E9F64A9A}"/>
              </a:ext>
            </a:extLst>
          </p:cNvPr>
          <p:cNvSpPr txBox="1"/>
          <p:nvPr/>
        </p:nvSpPr>
        <p:spPr>
          <a:xfrm>
            <a:off x="533400" y="1951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/>
              <a:t>The child reads input using: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for raw in sys.stdin: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line = raw.strip()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F4711-5A7B-A75A-9F36-ADE37B713406}"/>
              </a:ext>
            </a:extLst>
          </p:cNvPr>
          <p:cNvSpPr txBox="1"/>
          <p:nvPr/>
        </p:nvSpPr>
        <p:spPr>
          <a:xfrm>
            <a:off x="533400" y="3429000"/>
            <a:ext cx="60960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u="sng" dirty="0"/>
              <a:t>This loop: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Blocks efficiently (no CPU waste)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Automatically unblocks when parent writes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Receives commands one line at a 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Prevents buffering issues using </a:t>
            </a:r>
            <a:r>
              <a:rPr lang="en-US" dirty="0">
                <a:latin typeface="Courier New" panose="02070309020205020404" pitchFamily="49" charset="0"/>
              </a:rPr>
              <a:t>-u</a:t>
            </a:r>
            <a:r>
              <a:rPr lang="en-US" dirty="0"/>
              <a:t> (unbuffered mode)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4563A-D0A2-2CD9-EA0F-E51C63F112CA}"/>
              </a:ext>
            </a:extLst>
          </p:cNvPr>
          <p:cNvSpPr txBox="1"/>
          <p:nvPr/>
        </p:nvSpPr>
        <p:spPr>
          <a:xfrm>
            <a:off x="6248400" y="1951335"/>
            <a:ext cx="56896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u="sng" dirty="0"/>
              <a:t>Why unbuffered mode matters:</a:t>
            </a:r>
            <a:br>
              <a:rPr lang="en-US" dirty="0"/>
            </a:br>
            <a:r>
              <a:rPr lang="en-US" dirty="0"/>
              <a:t>Buffered communication introduces delays, especially when the HUD UI expects real-time updates. Using </a:t>
            </a:r>
            <a:r>
              <a:rPr lang="en-US" dirty="0">
                <a:latin typeface="Courier New" panose="02070309020205020404" pitchFamily="49" charset="0"/>
              </a:rPr>
              <a:t>-u</a:t>
            </a:r>
            <a:r>
              <a:rPr lang="en-US" dirty="0"/>
              <a:t> ensures: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Immediate send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Immediate receive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Synchronized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3022E-8B53-6C5A-2EA1-1DB696DB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88AF-B71B-3742-8396-F198C5D1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COM Must Be Initialized ONLY in the Child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7F746-1699-8C81-E9D8-E0C9CF97CAC3}"/>
              </a:ext>
            </a:extLst>
          </p:cNvPr>
          <p:cNvSpPr txBox="1"/>
          <p:nvPr/>
        </p:nvSpPr>
        <p:spPr>
          <a:xfrm>
            <a:off x="406400" y="192574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COM follows a strict rule: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One COM initialization per thread, matched symmetrically with </a:t>
            </a:r>
            <a:r>
              <a:rPr lang="en-US" b="1" dirty="0" err="1"/>
              <a:t>uninitialization</a:t>
            </a:r>
            <a:r>
              <a:rPr lang="en-US" b="1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Tkinter</a:t>
            </a:r>
            <a:r>
              <a:rPr lang="en-US" dirty="0"/>
              <a:t> main thread and hotkey threads violate this rule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Reinitializing COM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Leaving orphaned COM contexts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Interfering with </a:t>
            </a:r>
            <a:r>
              <a:rPr lang="en-US" dirty="0" err="1"/>
              <a:t>pycaw’s</a:t>
            </a:r>
            <a:r>
              <a:rPr lang="en-US" dirty="0"/>
              <a:t> internal interfaces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Child process avoids this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one thread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one COM context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controlled shutdown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76C69-72C3-2A74-91D8-9AF24CC9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810" y="1874942"/>
            <a:ext cx="4932256" cy="4932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8863A-0054-724A-FC29-5EEA75155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99C9EC-D6BC-922D-1A94-B1133AC09A7A}"/>
              </a:ext>
            </a:extLst>
          </p:cNvPr>
          <p:cNvSpPr/>
          <p:nvPr/>
        </p:nvSpPr>
        <p:spPr>
          <a:xfrm>
            <a:off x="143935" y="1899857"/>
            <a:ext cx="8644465" cy="3713543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86841-8852-AE45-2A51-E1F40C9D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Mic-Controller (Communication Layer)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655BF-74F8-3C5D-9405-46C348DC7A27}"/>
              </a:ext>
            </a:extLst>
          </p:cNvPr>
          <p:cNvSpPr txBox="1"/>
          <p:nvPr/>
        </p:nvSpPr>
        <p:spPr>
          <a:xfrm>
            <a:off x="448733" y="1997839"/>
            <a:ext cx="824653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The </a:t>
            </a:r>
            <a:r>
              <a:rPr lang="en-US" b="1" dirty="0" err="1"/>
              <a:t>MicController</a:t>
            </a:r>
            <a:r>
              <a:rPr lang="en-US" dirty="0"/>
              <a:t> acts as the “middle manager” between the UI/gesture logic and the child process that controls the microphone hardware. It abstracts inter-process communication into simple Python methods like: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get_volume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endParaRPr 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set_volume</a:t>
            </a:r>
            <a:r>
              <a:rPr lang="en-US" dirty="0">
                <a:latin typeface="Courier New" panose="02070309020205020404" pitchFamily="49" charset="0"/>
              </a:rPr>
              <a:t>(percent)</a:t>
            </a:r>
            <a:endParaRPr 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toggle_mute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This allows the GUI and gesture system to interact with system-level audio </a:t>
            </a:r>
            <a:r>
              <a:rPr lang="en-US" b="1" dirty="0"/>
              <a:t>without knowing anything about COM, </a:t>
            </a:r>
            <a:r>
              <a:rPr lang="en-US" b="1" dirty="0" err="1"/>
              <a:t>Pycaw</a:t>
            </a:r>
            <a:r>
              <a:rPr lang="en-US" b="1" dirty="0"/>
              <a:t>, or child-process internals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D7BEA-A044-AF4E-5B2A-0322D8E9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435E-3525-9BDB-83CB-22B26F4F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Pipeline Inside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MicController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9CF99-B722-3D48-191B-4B9800B5878C}"/>
              </a:ext>
            </a:extLst>
          </p:cNvPr>
          <p:cNvSpPr txBox="1"/>
          <p:nvPr/>
        </p:nvSpPr>
        <p:spPr>
          <a:xfrm>
            <a:off x="364066" y="1875010"/>
            <a:ext cx="8271934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When a command is sent, </a:t>
            </a:r>
            <a:r>
              <a:rPr lang="en-US" dirty="0" err="1"/>
              <a:t>MicController</a:t>
            </a:r>
            <a:r>
              <a:rPr lang="en-US" dirty="0"/>
              <a:t> performs: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Acquire Lock: </a:t>
            </a:r>
            <a:r>
              <a:rPr lang="en-US" dirty="0"/>
              <a:t>Ensures no two threads (UI, camera thread, hotkey handler) send commands simultaneously.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Write Command: </a:t>
            </a:r>
            <a:r>
              <a:rPr lang="en-US" dirty="0"/>
              <a:t>Sends a clean text instruction (</a:t>
            </a:r>
            <a:r>
              <a:rPr lang="en-US" dirty="0">
                <a:latin typeface="Courier New" panose="02070309020205020404" pitchFamily="49" charset="0"/>
              </a:rPr>
              <a:t>"get"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"set:60"</a:t>
            </a:r>
            <a:r>
              <a:rPr lang="en-US" dirty="0"/>
              <a:t>) via </a:t>
            </a:r>
            <a:r>
              <a:rPr lang="en-US" dirty="0">
                <a:latin typeface="Courier New" panose="02070309020205020404" pitchFamily="49" charset="0"/>
              </a:rPr>
              <a:t>stdin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Flush Stream:</a:t>
            </a:r>
            <a:r>
              <a:rPr lang="en-US" b="1" dirty="0"/>
              <a:t> </a:t>
            </a:r>
            <a:r>
              <a:rPr lang="en-US" dirty="0"/>
              <a:t>Ensures the child receives the command instantly.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Wait for Reply: </a:t>
            </a:r>
            <a:r>
              <a:rPr lang="en-US" dirty="0"/>
              <a:t>Uses a timeout loop (default 2 seconds) to fetch child’s response from the queue.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Return Parsed Value: </a:t>
            </a:r>
            <a:r>
              <a:rPr lang="en-US" dirty="0"/>
              <a:t>Converts strings like </a:t>
            </a:r>
            <a:r>
              <a:rPr lang="en-US" dirty="0">
                <a:latin typeface="Courier New" panose="02070309020205020404" pitchFamily="49" charset="0"/>
              </a:rPr>
              <a:t>"OK GET 42"</a:t>
            </a:r>
            <a:r>
              <a:rPr lang="en-US" dirty="0"/>
              <a:t> → integer 42.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Error Handling: </a:t>
            </a:r>
            <a:r>
              <a:rPr lang="en-US" dirty="0"/>
              <a:t>Detects timeouts, broken pipes, crashed child, or malformed responses.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4E447-2A66-A65F-4D61-A2486667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4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411-EE26-F926-F7E8-2E078554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_send()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C4796-82A7-DC41-97F8-699127359284}"/>
              </a:ext>
            </a:extLst>
          </p:cNvPr>
          <p:cNvSpPr txBox="1"/>
          <p:nvPr/>
        </p:nvSpPr>
        <p:spPr>
          <a:xfrm>
            <a:off x="189653" y="1858672"/>
            <a:ext cx="6668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dirty="0"/>
              <a:t>Core method: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def _send(self, line, timeout=2.0):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</a:t>
            </a:r>
            <a:r>
              <a:rPr lang="en-IN" dirty="0" err="1">
                <a:latin typeface="Courier New" panose="02070309020205020404" pitchFamily="49" charset="0"/>
              </a:rPr>
              <a:t>self.proc.stdin.write</a:t>
            </a:r>
            <a:r>
              <a:rPr lang="en-IN" dirty="0">
                <a:latin typeface="Courier New" panose="02070309020205020404" pitchFamily="49" charset="0"/>
              </a:rPr>
              <a:t>(</a:t>
            </a:r>
            <a:r>
              <a:rPr lang="en-IN" dirty="0" err="1">
                <a:latin typeface="Courier New" panose="02070309020205020404" pitchFamily="49" charset="0"/>
              </a:rPr>
              <a:t>line.strip</a:t>
            </a:r>
            <a:r>
              <a:rPr lang="en-IN" dirty="0">
                <a:latin typeface="Courier New" panose="02070309020205020404" pitchFamily="49" charset="0"/>
              </a:rPr>
              <a:t>() + "\n")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</a:t>
            </a:r>
            <a:r>
              <a:rPr lang="en-IN" dirty="0" err="1">
                <a:latin typeface="Courier New" panose="02070309020205020404" pitchFamily="49" charset="0"/>
              </a:rPr>
              <a:t>self.proc.stdin.flush</a:t>
            </a:r>
            <a:r>
              <a:rPr lang="en-IN" dirty="0">
                <a:latin typeface="Courier New" panose="02070309020205020404" pitchFamily="49" charset="0"/>
              </a:rPr>
              <a:t>()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# Wait for reply...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2DD15-0AC8-A5AE-9F6D-688710CDE08E}"/>
              </a:ext>
            </a:extLst>
          </p:cNvPr>
          <p:cNvSpPr txBox="1"/>
          <p:nvPr/>
        </p:nvSpPr>
        <p:spPr>
          <a:xfrm>
            <a:off x="6858001" y="1858672"/>
            <a:ext cx="493776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Key Behaviours: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Uses locking: prevents race conditions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Strips the command to avoid formatting issues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Flushes immediately (real-time </a:t>
            </a:r>
            <a:r>
              <a:rPr lang="en-IN" dirty="0" err="1"/>
              <a:t>behavior</a:t>
            </a:r>
            <a:r>
              <a:rPr lang="en-IN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Reads from </a:t>
            </a:r>
            <a:r>
              <a:rPr lang="en-IN" dirty="0" err="1"/>
              <a:t>stdout</a:t>
            </a:r>
            <a:r>
              <a:rPr lang="en-IN" dirty="0"/>
              <a:t> via a queue (non-blocking child thread)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Retries until timeout expires (prevents freeze)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31E5-9949-30E4-E241-DAF880624A8B}"/>
              </a:ext>
            </a:extLst>
          </p:cNvPr>
          <p:cNvSpPr txBox="1"/>
          <p:nvPr/>
        </p:nvSpPr>
        <p:spPr>
          <a:xfrm>
            <a:off x="396239" y="4650506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Why this matters:</a:t>
            </a:r>
            <a:br>
              <a:rPr lang="en-IN" dirty="0"/>
            </a:br>
            <a:r>
              <a:rPr lang="en-IN" dirty="0"/>
              <a:t>If </a:t>
            </a:r>
            <a:r>
              <a:rPr lang="en-IN" dirty="0">
                <a:latin typeface="Courier New" panose="02070309020205020404" pitchFamily="49" charset="0"/>
              </a:rPr>
              <a:t>_send()</a:t>
            </a:r>
            <a:r>
              <a:rPr lang="en-IN" dirty="0"/>
              <a:t> were not stable, GUI responsiveness would collapse.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A75C3-5A36-4F76-0C17-ACDAA9964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4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2462-5F12-863D-7E6A-AE783DBA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 Processing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C8673-E40A-5159-8529-D8BDDACD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506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F7377-4338-D1A6-A495-C7A82CED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D1E127-C4A0-F3CE-61B9-8D5818216290}"/>
              </a:ext>
            </a:extLst>
          </p:cNvPr>
          <p:cNvSpPr txBox="1"/>
          <p:nvPr/>
        </p:nvSpPr>
        <p:spPr>
          <a:xfrm>
            <a:off x="1203325" y="609600"/>
            <a:ext cx="10006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 LANDMARK WORKING IN GESTURE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72A09-CDCC-E7F4-70C2-91BFBE67BFC9}"/>
              </a:ext>
            </a:extLst>
          </p:cNvPr>
          <p:cNvSpPr txBox="1"/>
          <p:nvPr/>
        </p:nvSpPr>
        <p:spPr>
          <a:xfrm>
            <a:off x="5808846" y="2104874"/>
            <a:ext cx="6096000" cy="3139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Landmark Naming Convention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WRIST (0)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Base reference point of the hand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Finger Structure (Thumb, Index, Middle, Ring, Pinky):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MCP</a:t>
            </a:r>
            <a:r>
              <a:rPr lang="en-IN" dirty="0"/>
              <a:t> – </a:t>
            </a:r>
            <a:r>
              <a:rPr lang="en-IN" i="1" dirty="0"/>
              <a:t>Metacarpophalangeal</a:t>
            </a:r>
            <a:r>
              <a:rPr lang="en-IN" dirty="0"/>
              <a:t> (knuckle joint)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PIP</a:t>
            </a:r>
            <a:r>
              <a:rPr lang="en-IN" dirty="0"/>
              <a:t> – </a:t>
            </a:r>
            <a:r>
              <a:rPr lang="en-IN" i="1" dirty="0"/>
              <a:t>Proximal Interphalangeal</a:t>
            </a:r>
            <a:r>
              <a:rPr lang="en-IN" dirty="0"/>
              <a:t> (middle joint)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DIP</a:t>
            </a:r>
            <a:r>
              <a:rPr lang="en-IN" dirty="0"/>
              <a:t> – </a:t>
            </a:r>
            <a:r>
              <a:rPr lang="en-IN" i="1" dirty="0"/>
              <a:t>Distal Interphalangeal</a:t>
            </a:r>
            <a:r>
              <a:rPr lang="en-IN" dirty="0"/>
              <a:t> (joint near fingertip)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TIP</a:t>
            </a:r>
            <a:r>
              <a:rPr lang="en-IN" dirty="0"/>
              <a:t> – Fingertip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INDEX_FINGER_TIP (8)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THUMB_TIP (4)</a:t>
            </a:r>
            <a:r>
              <a:rPr lang="en-IN" dirty="0"/>
              <a:t> → used for pinch detection</a:t>
            </a:r>
          </a:p>
        </p:txBody>
      </p:sp>
      <p:pic>
        <p:nvPicPr>
          <p:cNvPr id="11" name="Picture 10" descr="A hand with blue lines and pink dots">
            <a:extLst>
              <a:ext uri="{FF2B5EF4-FFF2-40B4-BE49-F238E27FC236}">
                <a16:creationId xmlns:a16="http://schemas.microsoft.com/office/drawing/2014/main" id="{17822CD8-2F6A-16A0-7B17-C96B742A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871133"/>
            <a:ext cx="5630333" cy="48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B52D-6C37-C9A7-D0F5-AD548FB5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Load and Display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91616-B790-B2C2-BE8F-BD5BB2ACB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745" y="2062163"/>
            <a:ext cx="6930522" cy="420687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247CC-B8E4-723A-B86B-6472F86CB248}"/>
              </a:ext>
            </a:extLst>
          </p:cNvPr>
          <p:cNvSpPr/>
          <p:nvPr/>
        </p:nvSpPr>
        <p:spPr>
          <a:xfrm>
            <a:off x="448733" y="2438400"/>
            <a:ext cx="3979334" cy="2308324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A2C76-7911-AE88-1012-B36B59B68B15}"/>
              </a:ext>
            </a:extLst>
          </p:cNvPr>
          <p:cNvSpPr txBox="1"/>
          <p:nvPr/>
        </p:nvSpPr>
        <p:spPr>
          <a:xfrm>
            <a:off x="550332" y="2599267"/>
            <a:ext cx="3793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Commands used:-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cv2.imread(path, flag): reads the image from disk.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plt.imshow</a:t>
            </a:r>
            <a:r>
              <a:rPr lang="en-US" b="1" dirty="0"/>
              <a:t>():- displays an image in </a:t>
            </a:r>
            <a:r>
              <a:rPr lang="en-US" b="1" dirty="0" err="1"/>
              <a:t>Jupyter</a:t>
            </a:r>
            <a:r>
              <a:rPr lang="en-US" b="1" dirty="0"/>
              <a:t> notebooks.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plt.axis</a:t>
            </a:r>
            <a:r>
              <a:rPr lang="en-US" b="1" dirty="0"/>
              <a:t>('off') removes axis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b="1" dirty="0"/>
          </a:p>
          <a:p>
            <a:endParaRPr lang="en-IN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BAECA-551A-4C54-E444-507D51DD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647C7A-0C16-E1A5-593D-CA2A4D2AC437}"/>
              </a:ext>
            </a:extLst>
          </p:cNvPr>
          <p:cNvSpPr/>
          <p:nvPr/>
        </p:nvSpPr>
        <p:spPr>
          <a:xfrm>
            <a:off x="575734" y="2035325"/>
            <a:ext cx="5638800" cy="344709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758F8-C5FF-3C44-E3E6-32A8D410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Expected outcome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8B83D-884C-13F4-DB19-3C0467C130C4}"/>
              </a:ext>
            </a:extLst>
          </p:cNvPr>
          <p:cNvSpPr txBox="1"/>
          <p:nvPr/>
        </p:nvSpPr>
        <p:spPr>
          <a:xfrm>
            <a:off x="829734" y="2238100"/>
            <a:ext cx="5130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Expected Outcomes:-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Processes real-time webcam input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Detects hand landmarks (</a:t>
            </a:r>
            <a:r>
              <a:rPr lang="en-IN" dirty="0" err="1"/>
              <a:t>MediaPipe</a:t>
            </a:r>
            <a:r>
              <a:rPr lang="en-IN" dirty="0"/>
              <a:t> Hands)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Classifies gestures (thumb-index distance)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Maps gesture to system volume levels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Optional: small schematic diagram showing webcam → </a:t>
            </a:r>
            <a:r>
              <a:rPr lang="en-IN" dirty="0" err="1"/>
              <a:t>MediaPipe</a:t>
            </a:r>
            <a:r>
              <a:rPr lang="en-IN" dirty="0"/>
              <a:t> → Volume Control.</a:t>
            </a:r>
          </a:p>
          <a:p>
            <a:r>
              <a:rPr lang="en-IN" b="1" dirty="0"/>
              <a:t> 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4C93D-6827-49CA-F6E7-8F2B3E6A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92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9302-2D65-84F6-AE1A-C55BBDEC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tip and thumb tip distance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9A45A-3EB5-CA9D-3301-A54E010E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" y="1919581"/>
            <a:ext cx="5519104" cy="477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0B446-27DD-6F54-92AB-F7F50E53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27" y="1919581"/>
            <a:ext cx="5147377" cy="4777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FCB72-1D15-E732-A6C0-7D03CC28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C409-22BD-44E6-9C9F-C3CF7643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 on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78A5B-8B07-C6EA-3EF2-642B0F2B5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72" y="1909762"/>
            <a:ext cx="8535194" cy="47437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7C31C-E67E-7227-3FF8-B19A7DCC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2968-DDF3-698D-AF5F-1F226FEA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not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A64E1-5B8D-D8DC-91E8-3E9435E6F6B5}"/>
              </a:ext>
            </a:extLst>
          </p:cNvPr>
          <p:cNvSpPr txBox="1"/>
          <p:nvPr/>
        </p:nvSpPr>
        <p:spPr>
          <a:xfrm>
            <a:off x="330200" y="1902021"/>
            <a:ext cx="1176020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1)  </a:t>
            </a:r>
            <a:r>
              <a:rPr lang="en-US" b="1" u="sng" dirty="0"/>
              <a:t>Real-time video &amp; UI responsiveness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US" dirty="0"/>
              <a:t> runs in a single native window and renders frames directly (via </a:t>
            </a:r>
            <a:r>
              <a:rPr lang="en-US" dirty="0" err="1">
                <a:latin typeface="Courier New" panose="02070309020205020404" pitchFamily="49" charset="0"/>
              </a:rPr>
              <a:t>PhotoImage</a:t>
            </a:r>
            <a:r>
              <a:rPr lang="en-US" dirty="0"/>
              <a:t>/PIL). That minimizes latency and gives deterministic refresh timing for 20–30 FPS video.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u="sng" dirty="0"/>
              <a:t> </a:t>
            </a:r>
            <a:r>
              <a:rPr lang="en-US" dirty="0"/>
              <a:t>is web-based (browser refresh, </a:t>
            </a:r>
            <a:r>
              <a:rPr lang="en-US" dirty="0" err="1"/>
              <a:t>websockets</a:t>
            </a:r>
            <a:r>
              <a:rPr lang="en-US" dirty="0"/>
              <a:t>). Even with </a:t>
            </a:r>
            <a:r>
              <a:rPr lang="en-US" dirty="0" err="1">
                <a:latin typeface="Courier New" panose="02070309020205020404" pitchFamily="49" charset="0"/>
              </a:rPr>
              <a:t>st.image</a:t>
            </a:r>
            <a:r>
              <a:rPr lang="en-US" dirty="0"/>
              <a:t> updates, the browser roundtrip and network stack add latency and jitter — bad for smooth gesture control.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2)  </a:t>
            </a:r>
            <a:r>
              <a:rPr lang="en-US" b="1" u="sng" dirty="0"/>
              <a:t>Native event loop &amp; precise threading control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</a:t>
            </a:r>
            <a:r>
              <a:rPr lang="en-US" dirty="0" err="1"/>
              <a:t>mainloop</a:t>
            </a:r>
            <a:r>
              <a:rPr lang="en-US" dirty="0"/>
              <a:t> is synchronous and predictable; you can schedule updates with </a:t>
            </a:r>
            <a:r>
              <a:rPr lang="en-US" dirty="0" err="1">
                <a:latin typeface="Courier New" panose="02070309020205020404" pitchFamily="49" charset="0"/>
              </a:rPr>
              <a:t>root.after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and safely coordinate reader threads (OpenCV, child I/O).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abstracts away the loop; callbacks rerun entire scripts and are not designed for long-running tight-loops or mixing native threads and blocking COM calls.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33563-3FD0-FBFA-C372-D46340894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9A91F-6AA7-5D04-52F3-31FC6D17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9B16-A41D-80E3-4CF6-68DC3680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not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D87E6-D29A-F6A8-6808-C166441F6E90}"/>
              </a:ext>
            </a:extLst>
          </p:cNvPr>
          <p:cNvSpPr txBox="1"/>
          <p:nvPr/>
        </p:nvSpPr>
        <p:spPr>
          <a:xfrm>
            <a:off x="330200" y="1902021"/>
            <a:ext cx="117602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3)  </a:t>
            </a:r>
            <a:r>
              <a:rPr lang="en-US" b="1" u="sng" dirty="0"/>
              <a:t>Easier, safer integration with COM / </a:t>
            </a:r>
            <a:r>
              <a:rPr lang="en-US" b="1" u="sng" dirty="0" err="1"/>
              <a:t>pycaw</a:t>
            </a:r>
            <a:r>
              <a:rPr lang="en-US" b="1" u="sng" dirty="0"/>
              <a:t> (child process pattern)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accepts the child-process + stdin/</a:t>
            </a:r>
            <a:r>
              <a:rPr lang="en-US" dirty="0" err="1"/>
              <a:t>stdout</a:t>
            </a:r>
            <a:r>
              <a:rPr lang="en-US" dirty="0"/>
              <a:t> pattern cleanly. You keep COM calls local to a process and update the UI from the parent. The desktop environment avoids cross-process web security and marshalling concerns.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would require the server to manage COM and then stream status to browser clients — trickier to debug and more fragile if clients disconnect.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b="1" dirty="0"/>
              <a:t>4) </a:t>
            </a:r>
            <a:r>
              <a:rPr lang="en-US" b="1" u="sng" dirty="0"/>
              <a:t>Low overhead, single executable packaging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apps are trivial to bundle into a single Windows executable (</a:t>
            </a:r>
            <a:r>
              <a:rPr lang="en-US" dirty="0" err="1"/>
              <a:t>PyInstaller</a:t>
            </a:r>
            <a:r>
              <a:rPr lang="en-US" dirty="0"/>
              <a:t>) that includes OpenCV, </a:t>
            </a:r>
            <a:r>
              <a:rPr lang="en-US" dirty="0" err="1"/>
              <a:t>MediaPipe</a:t>
            </a:r>
            <a:r>
              <a:rPr lang="en-US" dirty="0"/>
              <a:t>, and the child script.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needs a server + browser; packaging and distribution become heavier and more awkward for offline demos.</a:t>
            </a:r>
            <a:endParaRPr lang="en-IN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7A272-21FD-7ADE-3294-E16D9EE7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F9113-4379-08D6-1FC4-3C6F3D38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4DFB-0AE4-AD8E-8CCC-2ACFE305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DF0DF-C46C-CF41-9C18-4804DFF0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93953-DEA3-466B-7E5E-3484011C7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85349"/>
            <a:ext cx="7438177" cy="46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87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4408-8807-1526-AEC5-FDD61108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1DD6-76D1-273E-D48F-561F1D2C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F8E4F-1276-FE91-CE40-645868B5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F54B4-BADD-EB5D-1EB6-B090B4AC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199" y="1940991"/>
            <a:ext cx="7649807" cy="48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8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1B57E-0496-EC06-216E-5BC450C8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DD39-C408-D0AF-C443-B2E2CFE6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4F5F5-3537-77C2-02FA-308D0C71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7" y="1889582"/>
            <a:ext cx="7910128" cy="4883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40094-50B0-478E-1062-9D983CAE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D6CBD-D7A2-697E-CAFB-DE394F305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9E2-9413-2224-2069-DE7B6D5E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0DB95-C626-91EA-B7D5-9E7B681D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11DC8-CC5F-EDF9-C5DD-665A4C79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66" y="1874453"/>
            <a:ext cx="7734670" cy="48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4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D9D-9BAC-22B4-0022-F9467AAC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5F2F8-4967-62ED-99CA-14242742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pic>
        <p:nvPicPr>
          <p:cNvPr id="6" name="Picture 5" descr="A person with his hand raised">
            <a:extLst>
              <a:ext uri="{FF2B5EF4-FFF2-40B4-BE49-F238E27FC236}">
                <a16:creationId xmlns:a16="http://schemas.microsoft.com/office/drawing/2014/main" id="{E9B9F039-1267-71F4-B5C4-63EA6EEA3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34" y="1856936"/>
            <a:ext cx="8053334" cy="50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39D7B1-B385-E678-4123-68ECCF9D9E9B}"/>
              </a:ext>
            </a:extLst>
          </p:cNvPr>
          <p:cNvSpPr/>
          <p:nvPr/>
        </p:nvSpPr>
        <p:spPr>
          <a:xfrm>
            <a:off x="2453833" y="2274838"/>
            <a:ext cx="7303625" cy="2308324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4FE2AB-75F5-A18E-8CBD-A8D98B3DFE37}"/>
              </a:ext>
            </a:extLst>
          </p:cNvPr>
          <p:cNvSpPr txBox="1">
            <a:spLocks/>
          </p:cNvSpPr>
          <p:nvPr/>
        </p:nvSpPr>
        <p:spPr>
          <a:xfrm>
            <a:off x="1066800" y="274320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>
                <a:solidFill>
                  <a:schemeClr val="bg1">
                    <a:lumMod val="50000"/>
                  </a:schemeClr>
                </a:solidFill>
                <a:latin typeface="Copperplate Gothic Bold" panose="020E0705020206020404" pitchFamily="34" charset="0"/>
              </a:rPr>
              <a:t>Thank you</a:t>
            </a:r>
            <a:endParaRPr lang="en-IN" sz="5400" b="1" dirty="0">
              <a:solidFill>
                <a:schemeClr val="bg1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4F818-6BA5-1C14-3C9B-641808D0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04E8-6C95-5D4D-F8E8-8C4212F8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30B23-A0DF-3247-6E18-F7EBF266D609}"/>
              </a:ext>
            </a:extLst>
          </p:cNvPr>
          <p:cNvSpPr txBox="1"/>
          <p:nvPr/>
        </p:nvSpPr>
        <p:spPr>
          <a:xfrm>
            <a:off x="304799" y="1899433"/>
            <a:ext cx="5012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OpenCV (cv2)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Library for real-time computer vision, used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Access webcam frames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Convert BGR ↔ RGB images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Draw overlays (landmarks, markers, text)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Perform frame processing at high FPS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DDAA4-2576-E6B2-E906-BBD781FDA81E}"/>
              </a:ext>
            </a:extLst>
          </p:cNvPr>
          <p:cNvSpPr txBox="1"/>
          <p:nvPr/>
        </p:nvSpPr>
        <p:spPr>
          <a:xfrm>
            <a:off x="6671733" y="1899433"/>
            <a:ext cx="55202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MediaPipe</a:t>
            </a:r>
            <a:r>
              <a:rPr lang="en-US" b="1" u="sng" dirty="0"/>
              <a:t> Hands</a:t>
            </a:r>
          </a:p>
          <a:p>
            <a:pPr>
              <a:buNone/>
            </a:pPr>
            <a:r>
              <a:rPr lang="en-US" dirty="0"/>
              <a:t>Google’s ML framework for hand tracking,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Detect hands in webcam feed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21 hand landmarks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 gesture-related measurements (finger count, distances, aspect ratio)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stable real-time gesture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7E581-8359-2F10-F238-3766AE3D0932}"/>
              </a:ext>
            </a:extLst>
          </p:cNvPr>
          <p:cNvSpPr txBox="1"/>
          <p:nvPr/>
        </p:nvSpPr>
        <p:spPr>
          <a:xfrm>
            <a:off x="304799" y="4314254"/>
            <a:ext cx="5867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NumPy</a:t>
            </a:r>
          </a:p>
          <a:p>
            <a:pPr>
              <a:buNone/>
            </a:pPr>
            <a:r>
              <a:rPr lang="en-US" dirty="0"/>
              <a:t>Fundamental library for numerical computation,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Calculate distances &amp; interpolations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 arrays of frame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Compute scaling, aspect ratios and smoothing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6FE-462C-751A-9C7B-D753A751F881}"/>
              </a:ext>
            </a:extLst>
          </p:cNvPr>
          <p:cNvSpPr txBox="1"/>
          <p:nvPr/>
        </p:nvSpPr>
        <p:spPr>
          <a:xfrm>
            <a:off x="6671733" y="4207757"/>
            <a:ext cx="55795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/>
              <a:t>Matplotlib</a:t>
            </a:r>
          </a:p>
          <a:p>
            <a:pPr>
              <a:buNone/>
            </a:pPr>
            <a:r>
              <a:rPr lang="en-IN" dirty="0"/>
              <a:t>Visualisation library used inside the </a:t>
            </a:r>
            <a:r>
              <a:rPr lang="en-IN" dirty="0" err="1"/>
              <a:t>Tkinter</a:t>
            </a:r>
            <a:r>
              <a:rPr lang="en-IN" dirty="0"/>
              <a:t> HUD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Draw Arc-Reactor styled polar volume 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Render Z-axis proximity 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Plot real-time graphs (Norm distance, Pixel distance, Aspect ratio)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Update displays at runtime with </a:t>
            </a:r>
            <a:r>
              <a:rPr lang="en-IN" dirty="0">
                <a:latin typeface="Courier New" panose="02070309020205020404" pitchFamily="49" charset="0"/>
              </a:rPr>
              <a:t>.</a:t>
            </a:r>
            <a:r>
              <a:rPr lang="en-IN" dirty="0" err="1">
                <a:latin typeface="Courier New" panose="02070309020205020404" pitchFamily="49" charset="0"/>
              </a:rPr>
              <a:t>draw_idle</a:t>
            </a:r>
            <a:r>
              <a:rPr lang="en-IN" dirty="0">
                <a:latin typeface="Courier New" panose="02070309020205020404" pitchFamily="49" charset="0"/>
              </a:rPr>
              <a:t>()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6A9FF-9200-91EF-EBAD-513D543F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E5932-9EC3-D8AD-636E-52408F90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64D6-68EB-CF12-5A4F-9661BF27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F4ADC-1AF6-D2FC-2F70-16DB502574B1}"/>
              </a:ext>
            </a:extLst>
          </p:cNvPr>
          <p:cNvSpPr txBox="1"/>
          <p:nvPr/>
        </p:nvSpPr>
        <p:spPr>
          <a:xfrm>
            <a:off x="304799" y="1899432"/>
            <a:ext cx="49191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Tkinter</a:t>
            </a:r>
            <a:endParaRPr lang="en-IN" b="1" u="sng" dirty="0"/>
          </a:p>
          <a:p>
            <a:pPr>
              <a:buNone/>
            </a:pPr>
            <a:r>
              <a:rPr lang="en-IN" dirty="0"/>
              <a:t>Python’s built-in GUI framework, responsible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Main application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HUD layout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Video preview rendering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Embedding Matplotlib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Responsive UI and status updates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51821-C993-253D-685F-B214A5167A95}"/>
              </a:ext>
            </a:extLst>
          </p:cNvPr>
          <p:cNvSpPr txBox="1"/>
          <p:nvPr/>
        </p:nvSpPr>
        <p:spPr>
          <a:xfrm>
            <a:off x="6124591" y="1899432"/>
            <a:ext cx="55795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PIL / Pillow</a:t>
            </a:r>
          </a:p>
          <a:p>
            <a:pPr>
              <a:buNone/>
            </a:pPr>
            <a:r>
              <a:rPr lang="en-US" dirty="0"/>
              <a:t>Image processing library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Convert NumPy arrays → </a:t>
            </a:r>
            <a:r>
              <a:rPr lang="en-US" dirty="0" err="1"/>
              <a:t>Tkinter</a:t>
            </a:r>
            <a:r>
              <a:rPr lang="en-US" dirty="0"/>
              <a:t>-compatible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Resize frames with LANCZOS filtering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 smooth rendering of webcam preview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45B28-B24D-331E-1FF7-C5318932D30B}"/>
              </a:ext>
            </a:extLst>
          </p:cNvPr>
          <p:cNvSpPr txBox="1"/>
          <p:nvPr/>
        </p:nvSpPr>
        <p:spPr>
          <a:xfrm>
            <a:off x="304799" y="4265500"/>
            <a:ext cx="5571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Pycaw</a:t>
            </a:r>
            <a:r>
              <a:rPr lang="en-IN" b="1" u="sng" dirty="0"/>
              <a:t> (Python Core Audio Windows Library): </a:t>
            </a:r>
            <a:r>
              <a:rPr lang="en-IN" dirty="0"/>
              <a:t>Key library enabling </a:t>
            </a:r>
            <a:r>
              <a:rPr lang="en-IN" b="1" dirty="0"/>
              <a:t>microphone volume control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Interfaces with Windows Audio Session API (WASAPI)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Gets/sets microphone volume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Handles mute/unmute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Requires COM interaction → moved into child process for stability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B40BE-2AE0-CD26-8654-DF9C79746A27}"/>
              </a:ext>
            </a:extLst>
          </p:cNvPr>
          <p:cNvSpPr txBox="1"/>
          <p:nvPr/>
        </p:nvSpPr>
        <p:spPr>
          <a:xfrm>
            <a:off x="6154225" y="4218623"/>
            <a:ext cx="5520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Comtypes</a:t>
            </a:r>
            <a:r>
              <a:rPr lang="en-US" b="1" u="sng" dirty="0"/>
              <a:t> (COM Interface Library)</a:t>
            </a:r>
          </a:p>
          <a:p>
            <a:pPr>
              <a:buNone/>
            </a:pPr>
            <a:r>
              <a:rPr lang="en-US" dirty="0"/>
              <a:t>Used for interacting with Windows COM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Activates audio endpoint (microphone)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Communicates with </a:t>
            </a:r>
            <a:r>
              <a:rPr lang="en-US" dirty="0" err="1">
                <a:latin typeface="Courier New" panose="02070309020205020404" pitchFamily="49" charset="0"/>
              </a:rPr>
              <a:t>IAudioEndpointVolume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Requires strict threading (reason for child subprocess isolation)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377CA5-D17E-D430-1747-C7CFC106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91BC6-E6AB-AE53-3EA7-5A11CD9A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5CFE-5BC6-183C-8684-3C35F153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8811C-B660-4C70-532C-76AB8A6291C7}"/>
              </a:ext>
            </a:extLst>
          </p:cNvPr>
          <p:cNvSpPr txBox="1"/>
          <p:nvPr/>
        </p:nvSpPr>
        <p:spPr>
          <a:xfrm>
            <a:off x="304799" y="1899432"/>
            <a:ext cx="5190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Subprocess (child_mic_server.py)</a:t>
            </a:r>
          </a:p>
          <a:p>
            <a:pPr>
              <a:buNone/>
            </a:pPr>
            <a:r>
              <a:rPr lang="en-US" dirty="0"/>
              <a:t>A dedicated child process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Offload all </a:t>
            </a:r>
            <a:r>
              <a:rPr lang="en-US" dirty="0" err="1"/>
              <a:t>COM+pycaw</a:t>
            </a:r>
            <a:r>
              <a:rPr lang="en-US" dirty="0"/>
              <a:t>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Prevent threading issues in notebook/</a:t>
            </a:r>
            <a:r>
              <a:rPr lang="en-US" dirty="0" err="1"/>
              <a:t>Tkinter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 with main program via stdin/</a:t>
            </a:r>
            <a:r>
              <a:rPr lang="en-US" dirty="0" err="1"/>
              <a:t>stdout</a:t>
            </a:r>
            <a:r>
              <a:rPr lang="en-US" dirty="0"/>
              <a:t>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 system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89C02-B005-A59C-4B97-943EDD2FA1FE}"/>
              </a:ext>
            </a:extLst>
          </p:cNvPr>
          <p:cNvSpPr txBox="1"/>
          <p:nvPr/>
        </p:nvSpPr>
        <p:spPr>
          <a:xfrm>
            <a:off x="6697134" y="1899432"/>
            <a:ext cx="53678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threading &amp; queue</a:t>
            </a:r>
          </a:p>
          <a:p>
            <a:pPr>
              <a:buNone/>
            </a:pPr>
            <a:r>
              <a:rPr lang="en-US" dirty="0"/>
              <a:t>Used to handle asynchronous tasks: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Background threads for reading subprocess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Non-blocking queues for safe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Ensures UI thread stays responsive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4DA2A-6171-2811-0188-84B1CA58AE82}"/>
              </a:ext>
            </a:extLst>
          </p:cNvPr>
          <p:cNvSpPr txBox="1"/>
          <p:nvPr/>
        </p:nvSpPr>
        <p:spPr>
          <a:xfrm>
            <a:off x="304799" y="4218623"/>
            <a:ext cx="4936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Jupyter</a:t>
            </a:r>
            <a:r>
              <a:rPr lang="en-US" b="1" u="sng" dirty="0"/>
              <a:t> Notebook (Development Environment)</a:t>
            </a:r>
          </a:p>
          <a:p>
            <a:pPr>
              <a:buNone/>
            </a:pPr>
            <a:r>
              <a:rPr lang="en-US" dirty="0"/>
              <a:t>Used during development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Testing </a:t>
            </a:r>
            <a:r>
              <a:rPr lang="en-US" dirty="0" err="1"/>
              <a:t>MediaPipe</a:t>
            </a:r>
            <a:r>
              <a:rPr lang="en-US" dirty="0"/>
              <a:t> outputs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Plotting and debugging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Iterative experimentation with frame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Easy </a:t>
            </a:r>
            <a:r>
              <a:rPr lang="en-US" dirty="0" err="1"/>
              <a:t>visualisation</a:t>
            </a:r>
            <a:r>
              <a:rPr lang="en-US" dirty="0"/>
              <a:t> and step-by-step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F1BBA-35CB-D971-569A-42E4F158A357}"/>
              </a:ext>
            </a:extLst>
          </p:cNvPr>
          <p:cNvSpPr txBox="1"/>
          <p:nvPr/>
        </p:nvSpPr>
        <p:spPr>
          <a:xfrm>
            <a:off x="6697134" y="4218623"/>
            <a:ext cx="4834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Windows OS (Mandatory for </a:t>
            </a:r>
            <a:r>
              <a:rPr lang="en-US" b="1" u="sng" dirty="0" err="1"/>
              <a:t>pycaw</a:t>
            </a:r>
            <a:r>
              <a:rPr lang="en-US" b="1" u="sng" dirty="0"/>
              <a:t>)</a:t>
            </a:r>
          </a:p>
          <a:p>
            <a:pPr>
              <a:buNone/>
            </a:pPr>
            <a:r>
              <a:rPr lang="en-US" dirty="0" err="1"/>
              <a:t>Pycaw</a:t>
            </a:r>
            <a:r>
              <a:rPr lang="en-US" dirty="0"/>
              <a:t> and WASAPI are Windows-exclusive.</a:t>
            </a:r>
            <a:br>
              <a:rPr lang="en-US" dirty="0"/>
            </a:br>
            <a:r>
              <a:rPr lang="en-US" dirty="0"/>
              <a:t>Thus, the entire mic-control module requires Windows 10+.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830549-CA37-A3C7-7820-02B50AFE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33BC-C9C6-E858-4B24-476A4B5E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E38B1-088C-DD5D-9536-810747AA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792936"/>
            <a:ext cx="12132733" cy="4943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31B7B-DE0A-AFF7-6312-B52524DF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51342A-3D83-C904-F88F-27B1D3056ABF}"/>
              </a:ext>
            </a:extLst>
          </p:cNvPr>
          <p:cNvSpPr/>
          <p:nvPr/>
        </p:nvSpPr>
        <p:spPr>
          <a:xfrm>
            <a:off x="7020560" y="2885439"/>
            <a:ext cx="5093692" cy="3688385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667D1-A2FB-9ABA-61FA-79AA650B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MediaPipe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Two-Stage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3D4CD-EDD3-4DB6-8E47-CC6958A4E112}"/>
              </a:ext>
            </a:extLst>
          </p:cNvPr>
          <p:cNvSpPr txBox="1"/>
          <p:nvPr/>
        </p:nvSpPr>
        <p:spPr>
          <a:xfrm>
            <a:off x="506088" y="3279764"/>
            <a:ext cx="6096000" cy="2585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err="1"/>
              <a:t>MediaPipe</a:t>
            </a:r>
            <a:r>
              <a:rPr lang="en-US" b="1" dirty="0"/>
              <a:t> Hands: Two-Stage Pipeline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 (Palm) Detection Stage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presence of a hand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Outputs a bounding box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Hand Landmark Detection Stage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Predicts </a:t>
            </a:r>
            <a:r>
              <a:rPr lang="en-US" b="1" dirty="0"/>
              <a:t>21 hand landmarks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precise finger joint positions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for real-time execution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Runs efficiently on CPU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5B0D94D-D6D0-E95A-129C-34B5E4B68F1F}"/>
              </a:ext>
            </a:extLst>
          </p:cNvPr>
          <p:cNvSpPr/>
          <p:nvPr/>
        </p:nvSpPr>
        <p:spPr>
          <a:xfrm>
            <a:off x="428268" y="1932934"/>
            <a:ext cx="11335464" cy="73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9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MediaPipe Hands does not rely on a single, monolithic CNN for hand tracking. Instead, it employs two distinct, task-optimized convolutional neural networks arranged in a sequential pipeline. This architectural decision stems from a fundamental insight: detecting the presence and location of a hand is a fundamentally different computational problem than precisely localizing individual finger joints and articulation points.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608E85-BACA-29E8-4684-CD29985E8A58}"/>
              </a:ext>
            </a:extLst>
          </p:cNvPr>
          <p:cNvGrpSpPr/>
          <p:nvPr/>
        </p:nvGrpSpPr>
        <p:grpSpPr>
          <a:xfrm>
            <a:off x="7231128" y="3036358"/>
            <a:ext cx="4727192" cy="3447833"/>
            <a:chOff x="66311" y="2893377"/>
            <a:chExt cx="11892009" cy="3618787"/>
          </a:xfrm>
        </p:grpSpPr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F407A0C5-33C9-EA63-6641-3572283E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56" y="3266440"/>
              <a:ext cx="11335464" cy="2653556"/>
            </a:xfrm>
            <a:prstGeom prst="rect">
              <a:avLst/>
            </a:prstGeom>
          </p:spPr>
        </p:pic>
        <p:sp>
          <p:nvSpPr>
            <p:cNvPr id="21" name="Text 2">
              <a:extLst>
                <a:ext uri="{FF2B5EF4-FFF2-40B4-BE49-F238E27FC236}">
                  <a16:creationId xmlns:a16="http://schemas.microsoft.com/office/drawing/2014/main" id="{B07D2EE1-37B2-74F2-6B4B-3D2FD8B1E501}"/>
                </a:ext>
              </a:extLst>
            </p:cNvPr>
            <p:cNvSpPr/>
            <p:nvPr/>
          </p:nvSpPr>
          <p:spPr>
            <a:xfrm>
              <a:off x="3355164" y="5103821"/>
              <a:ext cx="3119150" cy="3406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TRANSITION</a:t>
              </a:r>
            </a:p>
          </p:txBody>
        </p:sp>
        <p:sp>
          <p:nvSpPr>
            <p:cNvPr id="22" name="Text 3">
              <a:extLst>
                <a:ext uri="{FF2B5EF4-FFF2-40B4-BE49-F238E27FC236}">
                  <a16:creationId xmlns:a16="http://schemas.microsoft.com/office/drawing/2014/main" id="{2FE06FB7-3131-D50E-B3B8-A732DEE7CDCD}"/>
                </a:ext>
              </a:extLst>
            </p:cNvPr>
            <p:cNvSpPr/>
            <p:nvPr/>
          </p:nvSpPr>
          <p:spPr>
            <a:xfrm>
              <a:off x="4058141" y="5825991"/>
              <a:ext cx="1713195" cy="6861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Crop ROI and pass to regressor</a:t>
              </a:r>
              <a:endParaRPr lang="en-US" sz="1050" dirty="0"/>
            </a:p>
          </p:txBody>
        </p:sp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5474C71A-D9AB-3093-4F7D-19AD26C8F98D}"/>
                </a:ext>
              </a:extLst>
            </p:cNvPr>
            <p:cNvSpPr/>
            <p:nvPr/>
          </p:nvSpPr>
          <p:spPr>
            <a:xfrm>
              <a:off x="9500560" y="5018663"/>
              <a:ext cx="1713196" cy="1703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BENEFITS</a:t>
              </a:r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D33958B1-0263-D11C-A0C5-2C8EE7E42CEB}"/>
                </a:ext>
              </a:extLst>
            </p:cNvPr>
            <p:cNvSpPr/>
            <p:nvPr/>
          </p:nvSpPr>
          <p:spPr>
            <a:xfrm>
              <a:off x="9584664" y="5783742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Accuracy, efficiency, speed, stability</a:t>
              </a:r>
              <a:endParaRPr lang="en-US" sz="1050" dirty="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A233AAB9-1D3F-7DD5-ECC8-D6D63C4D5BE3}"/>
                </a:ext>
              </a:extLst>
            </p:cNvPr>
            <p:cNvSpPr/>
            <p:nvPr/>
          </p:nvSpPr>
          <p:spPr>
            <a:xfrm>
              <a:off x="66311" y="2893377"/>
              <a:ext cx="4374416" cy="510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STAGE 1: PALM DETECTION</a:t>
              </a:r>
            </a:p>
          </p:txBody>
        </p:sp>
        <p:sp>
          <p:nvSpPr>
            <p:cNvPr id="26" name="Text 7">
              <a:extLst>
                <a:ext uri="{FF2B5EF4-FFF2-40B4-BE49-F238E27FC236}">
                  <a16:creationId xmlns:a16="http://schemas.microsoft.com/office/drawing/2014/main" id="{F23B28E8-AF73-9F48-E5B6-4C84542D33A6}"/>
                </a:ext>
              </a:extLst>
            </p:cNvPr>
            <p:cNvSpPr/>
            <p:nvPr/>
          </p:nvSpPr>
          <p:spPr>
            <a:xfrm>
              <a:off x="1396921" y="3487306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Binary detection + bounding box</a:t>
              </a:r>
              <a:endParaRPr lang="en-US" sz="1050" dirty="0"/>
            </a:p>
          </p:txBody>
        </p:sp>
        <p:sp>
          <p:nvSpPr>
            <p:cNvPr id="28" name="Text 9">
              <a:extLst>
                <a:ext uri="{FF2B5EF4-FFF2-40B4-BE49-F238E27FC236}">
                  <a16:creationId xmlns:a16="http://schemas.microsoft.com/office/drawing/2014/main" id="{7FB043EC-F726-674B-2421-6C15D7175511}"/>
                </a:ext>
              </a:extLst>
            </p:cNvPr>
            <p:cNvSpPr/>
            <p:nvPr/>
          </p:nvSpPr>
          <p:spPr>
            <a:xfrm>
              <a:off x="6928675" y="3511949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Predict 21 precise hand landmarks</a:t>
              </a:r>
              <a:endParaRPr lang="en-US" sz="105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85CA58-4694-5A07-EDCB-B187E0BDCE0C}"/>
              </a:ext>
            </a:extLst>
          </p:cNvPr>
          <p:cNvSpPr txBox="1"/>
          <p:nvPr/>
        </p:nvSpPr>
        <p:spPr>
          <a:xfrm>
            <a:off x="9277142" y="3008670"/>
            <a:ext cx="2044700" cy="521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/>
              <a:t>STAGE 2: LANDMARK REGREATION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51D4CD-CA6A-EE77-2D5A-723624D7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7A74-2477-8685-C56C-B6678FA2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Network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6E75A-9F4F-39EC-43F8-2FB64993B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9FA305E-2486-4166-6456-A3191556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26" y="1792936"/>
            <a:ext cx="11008985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Arial" panose="020B0604020202020204" pitchFamily="34" charset="0"/>
              </a:rPr>
              <a:t>The system uses </a:t>
            </a:r>
            <a:r>
              <a:rPr lang="en-US" altLang="en-US" b="1" dirty="0">
                <a:latin typeface="Arial" panose="020B0604020202020204" pitchFamily="34" charset="0"/>
              </a:rPr>
              <a:t>specialized Deep Learning Networks (DLNs)</a:t>
            </a:r>
            <a:r>
              <a:rPr lang="en-US" altLang="en-US" dirty="0">
                <a:latin typeface="Arial" panose="020B0604020202020204" pitchFamily="34" charset="0"/>
              </a:rPr>
              <a:t> for real-time hand gesture recognition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Arial" panose="020B0604020202020204" pitchFamily="34" charset="0"/>
              </a:rPr>
              <a:t>Instead of a single generic model, </a:t>
            </a:r>
            <a:r>
              <a:rPr lang="en-US" altLang="en-US" b="1" dirty="0">
                <a:latin typeface="Arial" panose="020B0604020202020204" pitchFamily="34" charset="0"/>
              </a:rPr>
              <a:t>task-specific Convolutional Neural Networks (CNNs)</a:t>
            </a:r>
            <a:r>
              <a:rPr lang="en-US" altLang="en-US" dirty="0">
                <a:latin typeface="Arial" panose="020B0604020202020204" pitchFamily="34" charset="0"/>
              </a:rPr>
              <a:t> are employed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Arial" panose="020B0604020202020204" pitchFamily="34" charset="0"/>
              </a:rPr>
              <a:t>These CNNs are optimized for: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Speed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Accuracy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Real-time execution on CPU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dirty="0" err="1">
                <a:latin typeface="Arial" panose="020B0604020202020204" pitchFamily="34" charset="0"/>
              </a:rPr>
              <a:t>MediaPipe</a:t>
            </a:r>
            <a:r>
              <a:rPr lang="en-US" altLang="en-US" dirty="0">
                <a:latin typeface="Arial" panose="020B0604020202020204" pitchFamily="34" charset="0"/>
              </a:rPr>
              <a:t> follows a </a:t>
            </a:r>
            <a:r>
              <a:rPr lang="en-US" altLang="en-US" b="1" dirty="0">
                <a:latin typeface="Arial" panose="020B0604020202020204" pitchFamily="34" charset="0"/>
              </a:rPr>
              <a:t>two-stage deep learning approach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Hand (Palm) Detection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Hand Landmark Estimation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This design ensures </a:t>
            </a:r>
            <a:r>
              <a:rPr lang="en-US" altLang="en-US" b="1" dirty="0">
                <a:latin typeface="Arial" panose="020B0604020202020204" pitchFamily="34" charset="0"/>
              </a:rPr>
              <a:t>efficient, stable, and precise gesture interpretation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73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2147</TotalTime>
  <Words>2831</Words>
  <Application>Microsoft Office PowerPoint</Application>
  <PresentationFormat>Widescreen</PresentationFormat>
  <Paragraphs>381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Copperplate Gothic Bold</vt:lpstr>
      <vt:lpstr>Corbel</vt:lpstr>
      <vt:lpstr>Courier New</vt:lpstr>
      <vt:lpstr>Roboto Condensed</vt:lpstr>
      <vt:lpstr>Wingdings</vt:lpstr>
      <vt:lpstr>Banded</vt:lpstr>
      <vt:lpstr>Controlling Volume with Hand Gestures using a Webcam</vt:lpstr>
      <vt:lpstr>Project Statement</vt:lpstr>
      <vt:lpstr>Expected outcome </vt:lpstr>
      <vt:lpstr>Setup</vt:lpstr>
      <vt:lpstr>Setup</vt:lpstr>
      <vt:lpstr>Setup</vt:lpstr>
      <vt:lpstr>Full System Architecture</vt:lpstr>
      <vt:lpstr>MediaPipe Two-Stage Architecture</vt:lpstr>
      <vt:lpstr>Deep Learning Network</vt:lpstr>
      <vt:lpstr>CNN 1: PALM DETECTION </vt:lpstr>
      <vt:lpstr>VISUAL ARCHITECTURE </vt:lpstr>
      <vt:lpstr>CNN 2: HAND LANDMARK DETECTION </vt:lpstr>
      <vt:lpstr>PowerPoint Presentation</vt:lpstr>
      <vt:lpstr>System Configuration (End-User)</vt:lpstr>
      <vt:lpstr>OpenCV Helps in Gesture Recognition</vt:lpstr>
      <vt:lpstr>How Audio APIs Help in Gesture</vt:lpstr>
      <vt:lpstr>Input vs Output Audio Devices</vt:lpstr>
      <vt:lpstr>Multi-threading Architecture</vt:lpstr>
      <vt:lpstr>Pycaw problem</vt:lpstr>
      <vt:lpstr>Remedy </vt:lpstr>
      <vt:lpstr>Child Process Life Cycle</vt:lpstr>
      <vt:lpstr>Child Process Reads Commands</vt:lpstr>
      <vt:lpstr>Why COM Must Be Initialized ONLY in the Child</vt:lpstr>
      <vt:lpstr>Mic-Controller (Communication Layer)</vt:lpstr>
      <vt:lpstr>Communication Pipeline Inside MicController</vt:lpstr>
      <vt:lpstr>The _send() Method</vt:lpstr>
      <vt:lpstr>Gesture Processing Pipeline</vt:lpstr>
      <vt:lpstr>PowerPoint Presentation</vt:lpstr>
      <vt:lpstr>Load and Display Image</vt:lpstr>
      <vt:lpstr>Index tip and thumb tip distance </vt:lpstr>
      <vt:lpstr>Live demo on streamlit</vt:lpstr>
      <vt:lpstr>Why not Streamlit?</vt:lpstr>
      <vt:lpstr>Why not Streamlit?</vt:lpstr>
      <vt:lpstr>GUI</vt:lpstr>
      <vt:lpstr>GUI</vt:lpstr>
      <vt:lpstr>GUI</vt:lpstr>
      <vt:lpstr>GUI</vt:lpstr>
      <vt:lpstr>GUI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Snehil Ghosh</dc:creator>
  <cp:lastModifiedBy>Snehil Ghosh</cp:lastModifiedBy>
  <cp:revision>26</cp:revision>
  <dcterms:created xsi:type="dcterms:W3CDTF">2025-10-21T19:30:40Z</dcterms:created>
  <dcterms:modified xsi:type="dcterms:W3CDTF">2025-12-16T18:29:32Z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